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50" r:id="rId1"/>
  </p:sldMasterIdLst>
  <p:notesMasterIdLst>
    <p:notesMasterId r:id="rId32"/>
  </p:notesMasterIdLst>
  <p:sldIdLst>
    <p:sldId id="256" r:id="rId2"/>
    <p:sldId id="270" r:id="rId3"/>
    <p:sldId id="271" r:id="rId4"/>
    <p:sldId id="273" r:id="rId5"/>
    <p:sldId id="272" r:id="rId6"/>
    <p:sldId id="275" r:id="rId7"/>
    <p:sldId id="274" r:id="rId8"/>
    <p:sldId id="276" r:id="rId9"/>
    <p:sldId id="277" r:id="rId10"/>
    <p:sldId id="278" r:id="rId11"/>
    <p:sldId id="279" r:id="rId12"/>
    <p:sldId id="281" r:id="rId13"/>
    <p:sldId id="280" r:id="rId14"/>
    <p:sldId id="282" r:id="rId15"/>
    <p:sldId id="283" r:id="rId16"/>
    <p:sldId id="287" r:id="rId17"/>
    <p:sldId id="284" r:id="rId18"/>
    <p:sldId id="285" r:id="rId19"/>
    <p:sldId id="286" r:id="rId20"/>
    <p:sldId id="288" r:id="rId21"/>
    <p:sldId id="289" r:id="rId22"/>
    <p:sldId id="290" r:id="rId23"/>
    <p:sldId id="291" r:id="rId24"/>
    <p:sldId id="292" r:id="rId25"/>
    <p:sldId id="293" r:id="rId26"/>
    <p:sldId id="295" r:id="rId27"/>
    <p:sldId id="294" r:id="rId28"/>
    <p:sldId id="296" r:id="rId29"/>
    <p:sldId id="297" r:id="rId30"/>
    <p:sldId id="298" r:id="rId31"/>
  </p:sldIdLst>
  <p:sldSz cx="9144000" cy="6858000" type="overhead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0532"/>
    <a:srgbClr val="FFADC1"/>
    <a:srgbClr val="FF0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9"/>
    <p:restoredTop sz="94630"/>
  </p:normalViewPr>
  <p:slideViewPr>
    <p:cSldViewPr snapToObjects="1">
      <p:cViewPr>
        <p:scale>
          <a:sx n="190" d="100"/>
          <a:sy n="190" d="100"/>
        </p:scale>
        <p:origin x="14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D0FE1-1CAD-2140-BE84-873F5FADC42E}" type="doc">
      <dgm:prSet loTypeId="urn:microsoft.com/office/officeart/2005/8/layout/hProcess11" loCatId="" qsTypeId="urn:microsoft.com/office/officeart/2005/8/quickstyle/simple1" qsCatId="simple" csTypeId="urn:microsoft.com/office/officeart/2005/8/colors/accent2_1" csCatId="accent2" phldr="1"/>
      <dgm:spPr/>
    </dgm:pt>
    <dgm:pt modelId="{0E9FD552-CAE3-BF4B-98C7-6D319E80508F}">
      <dgm:prSet phldrT="[Text]" custT="1"/>
      <dgm:spPr/>
      <dgm:t>
        <a:bodyPr/>
        <a:lstStyle/>
        <a:p>
          <a:pPr algn="l"/>
          <a:r>
            <a:rPr lang="en-US" sz="1600" b="1" dirty="0" err="1" smtClean="0">
              <a:solidFill>
                <a:schemeClr val="tx1">
                  <a:lumMod val="75000"/>
                  <a:lumOff val="25000"/>
                </a:schemeClr>
              </a:solidFill>
            </a:rPr>
            <a:t>Predirection</a:t>
          </a:r>
          <a:endParaRPr lang="en-US" sz="1600" b="1" dirty="0" smtClean="0">
            <a:solidFill>
              <a:schemeClr val="tx1">
                <a:lumMod val="75000"/>
                <a:lumOff val="25000"/>
              </a:schemeClr>
            </a:solidFill>
          </a:endParaRP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Find optimal route direction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C5EBC11-FC6F-4248-ACB1-294A42918F2D}" type="parTrans" cxnId="{5E329FA7-6E44-F149-8E64-4692113A9B29}">
      <dgm:prSet/>
      <dgm:spPr/>
      <dgm:t>
        <a:bodyPr/>
        <a:lstStyle/>
        <a:p>
          <a:endParaRPr lang="en-US"/>
        </a:p>
      </dgm:t>
    </dgm:pt>
    <dgm:pt modelId="{71FF16EE-99D1-AB45-9815-7F7038CC26BC}" type="sibTrans" cxnId="{5E329FA7-6E44-F149-8E64-4692113A9B29}">
      <dgm:prSet/>
      <dgm:spPr/>
      <dgm:t>
        <a:bodyPr/>
        <a:lstStyle/>
        <a:p>
          <a:endParaRPr lang="en-US"/>
        </a:p>
      </dgm:t>
    </dgm:pt>
    <dgm:pt modelId="{C4379FB5-F643-1C4E-BE18-74B0898F5FC9}">
      <dgm:prSet phldrT="[Text]" custT="1"/>
      <dgm:spPr/>
      <dgm:t>
        <a:bodyPr/>
        <a:lstStyle/>
        <a:p>
          <a:pPr algn="l"/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Convex </a:t>
          </a:r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Relaxation</a:t>
          </a: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Relax the objective and constraint     </a:t>
          </a: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  to be convex 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9724EE1-D1E2-974D-A1F2-1A8D84B45A4A}" type="parTrans" cxnId="{9AC187A8-585A-F745-88C0-4D5F59D59ABE}">
      <dgm:prSet/>
      <dgm:spPr/>
      <dgm:t>
        <a:bodyPr/>
        <a:lstStyle/>
        <a:p>
          <a:endParaRPr lang="en-US"/>
        </a:p>
      </dgm:t>
    </dgm:pt>
    <dgm:pt modelId="{5FE7C056-F13B-1349-97C1-7E7BCB0B83DD}" type="sibTrans" cxnId="{9AC187A8-585A-F745-88C0-4D5F59D59ABE}">
      <dgm:prSet/>
      <dgm:spPr/>
      <dgm:t>
        <a:bodyPr/>
        <a:lstStyle/>
        <a:p>
          <a:endParaRPr lang="en-US"/>
        </a:p>
      </dgm:t>
    </dgm:pt>
    <dgm:pt modelId="{B72E35D6-EAF7-F946-80DA-92A3007FB024}">
      <dgm:prSet phldrT="[Text]" custT="1"/>
      <dgm:spPr/>
      <dgm:t>
        <a:bodyPr/>
        <a:lstStyle/>
        <a:p>
          <a:pPr algn="l"/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Solution Recovery</a:t>
          </a: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Recover the discrete variable </a:t>
          </a: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Which pumps/values to </a:t>
          </a: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   turn off/on ?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EEF6C67-C4BD-D849-85FA-2F9FF4384CBE}" type="parTrans" cxnId="{88E67BE0-3F0C-5A43-B46F-AB0895501DCB}">
      <dgm:prSet/>
      <dgm:spPr/>
      <dgm:t>
        <a:bodyPr/>
        <a:lstStyle/>
        <a:p>
          <a:endParaRPr lang="en-US"/>
        </a:p>
      </dgm:t>
    </dgm:pt>
    <dgm:pt modelId="{C31FF29C-51B5-7148-A00E-95884EFDB232}" type="sibTrans" cxnId="{88E67BE0-3F0C-5A43-B46F-AB0895501DCB}">
      <dgm:prSet/>
      <dgm:spPr/>
      <dgm:t>
        <a:bodyPr/>
        <a:lstStyle/>
        <a:p>
          <a:endParaRPr lang="en-US"/>
        </a:p>
      </dgm:t>
    </dgm:pt>
    <dgm:pt modelId="{9D92168A-E1B6-0841-8C85-2C452B30F1DA}" type="pres">
      <dgm:prSet presAssocID="{76CD0FE1-1CAD-2140-BE84-873F5FADC42E}" presName="Name0" presStyleCnt="0">
        <dgm:presLayoutVars>
          <dgm:dir/>
          <dgm:resizeHandles val="exact"/>
        </dgm:presLayoutVars>
      </dgm:prSet>
      <dgm:spPr/>
    </dgm:pt>
    <dgm:pt modelId="{A36CF06B-E8A3-4A41-9848-A250AC5184EE}" type="pres">
      <dgm:prSet presAssocID="{76CD0FE1-1CAD-2140-BE84-873F5FADC42E}" presName="arrow" presStyleLbl="bgShp" presStyleIdx="0" presStyleCnt="1" custScaleY="147151" custLinFactNeighborX="442" custLinFactNeighborY="9932"/>
      <dgm:spPr>
        <a:solidFill>
          <a:srgbClr val="FFADC1">
            <a:alpha val="30000"/>
          </a:srgbClr>
        </a:solidFill>
      </dgm:spPr>
      <dgm:t>
        <a:bodyPr/>
        <a:lstStyle/>
        <a:p>
          <a:endParaRPr lang="en-US"/>
        </a:p>
      </dgm:t>
    </dgm:pt>
    <dgm:pt modelId="{1519EBAC-8032-CE4C-9856-F329A4970646}" type="pres">
      <dgm:prSet presAssocID="{76CD0FE1-1CAD-2140-BE84-873F5FADC42E}" presName="points" presStyleCnt="0"/>
      <dgm:spPr/>
    </dgm:pt>
    <dgm:pt modelId="{228B6B3C-E625-3545-B0F9-02777034EEF8}" type="pres">
      <dgm:prSet presAssocID="{0E9FD552-CAE3-BF4B-98C7-6D319E80508F}" presName="compositeA" presStyleCnt="0"/>
      <dgm:spPr/>
    </dgm:pt>
    <dgm:pt modelId="{50C87D40-9BF3-3E49-BECA-8EFF6145AD55}" type="pres">
      <dgm:prSet presAssocID="{0E9FD552-CAE3-BF4B-98C7-6D319E80508F}" presName="textA" presStyleLbl="revTx" presStyleIdx="0" presStyleCnt="3" custScaleX="88717" custScaleY="33333" custLinFactNeighborX="16487" custLinFactNeighborY="5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278B0-335C-2D4F-9EA9-3F8BF440CC95}" type="pres">
      <dgm:prSet presAssocID="{0E9FD552-CAE3-BF4B-98C7-6D319E80508F}" presName="circleA" presStyleLbl="node1" presStyleIdx="0" presStyleCnt="3" custScaleX="200350" custScaleY="200350" custLinFactY="11287" custLinFactNeighborX="350" custLinFactNeighborY="100000"/>
      <dgm:spPr>
        <a:ln>
          <a:solidFill>
            <a:srgbClr val="A70532"/>
          </a:solidFill>
        </a:ln>
      </dgm:spPr>
      <dgm:t>
        <a:bodyPr/>
        <a:lstStyle/>
        <a:p>
          <a:endParaRPr lang="en-US"/>
        </a:p>
      </dgm:t>
    </dgm:pt>
    <dgm:pt modelId="{ACEDDC34-BBD1-C347-9B21-9FA34B53D6B5}" type="pres">
      <dgm:prSet presAssocID="{0E9FD552-CAE3-BF4B-98C7-6D319E80508F}" presName="spaceA" presStyleCnt="0"/>
      <dgm:spPr/>
    </dgm:pt>
    <dgm:pt modelId="{CDA27A0A-4274-EA48-AC1A-30714A6DE501}" type="pres">
      <dgm:prSet presAssocID="{71FF16EE-99D1-AB45-9815-7F7038CC26BC}" presName="space" presStyleCnt="0"/>
      <dgm:spPr/>
    </dgm:pt>
    <dgm:pt modelId="{B5BB1EEB-68B0-8E44-9EE5-27F747AD3D12}" type="pres">
      <dgm:prSet presAssocID="{C4379FB5-F643-1C4E-BE18-74B0898F5FC9}" presName="compositeB" presStyleCnt="0"/>
      <dgm:spPr/>
    </dgm:pt>
    <dgm:pt modelId="{8AF617EE-C762-5C4B-A1B3-3C2C9324E56F}" type="pres">
      <dgm:prSet presAssocID="{C4379FB5-F643-1C4E-BE18-74B0898F5FC9}" presName="textB" presStyleLbl="revTx" presStyleIdx="1" presStyleCnt="3" custScaleX="105026" custScaleY="44444" custLinFactNeighborX="15590" custLinFactNeighborY="-19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A4F5DF-EDA1-C04E-B8BA-5CB02B86C562}" type="pres">
      <dgm:prSet presAssocID="{C4379FB5-F643-1C4E-BE18-74B0898F5FC9}" presName="circleB" presStyleLbl="node1" presStyleIdx="1" presStyleCnt="3" custScaleX="200000" custScaleY="200000" custLinFactNeighborX="5555" custLinFactNeighborY="-9671"/>
      <dgm:spPr>
        <a:ln>
          <a:solidFill>
            <a:srgbClr val="A70532"/>
          </a:solidFill>
        </a:ln>
      </dgm:spPr>
      <dgm:t>
        <a:bodyPr/>
        <a:lstStyle/>
        <a:p>
          <a:endParaRPr lang="en-US"/>
        </a:p>
      </dgm:t>
    </dgm:pt>
    <dgm:pt modelId="{979F03D7-0A4B-E34D-A6B3-85825FCC6B9C}" type="pres">
      <dgm:prSet presAssocID="{C4379FB5-F643-1C4E-BE18-74B0898F5FC9}" presName="spaceB" presStyleCnt="0"/>
      <dgm:spPr/>
    </dgm:pt>
    <dgm:pt modelId="{44CF0C3F-85C1-774B-B852-A7BFEBF2B075}" type="pres">
      <dgm:prSet presAssocID="{5FE7C056-F13B-1349-97C1-7E7BCB0B83DD}" presName="space" presStyleCnt="0"/>
      <dgm:spPr/>
    </dgm:pt>
    <dgm:pt modelId="{3D76F690-3495-3C4A-9B7A-BE39A927E996}" type="pres">
      <dgm:prSet presAssocID="{B72E35D6-EAF7-F946-80DA-92A3007FB024}" presName="compositeA" presStyleCnt="0"/>
      <dgm:spPr/>
    </dgm:pt>
    <dgm:pt modelId="{5FDC6523-0B2F-EE4F-BB86-24C995E5C63C}" type="pres">
      <dgm:prSet presAssocID="{B72E35D6-EAF7-F946-80DA-92A3007FB024}" presName="textA" presStyleLbl="revTx" presStyleIdx="2" presStyleCnt="3" custLinFactNeighborX="40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4741E-5A30-3D42-9F6F-0FD159DF0292}" type="pres">
      <dgm:prSet presAssocID="{B72E35D6-EAF7-F946-80DA-92A3007FB024}" presName="circleA" presStyleLbl="node1" presStyleIdx="2" presStyleCnt="3" custScaleX="200000" custScaleY="200000" custLinFactNeighborX="10936" custLinFactNeighborY="44445"/>
      <dgm:spPr>
        <a:ln>
          <a:solidFill>
            <a:srgbClr val="A70532"/>
          </a:solidFill>
        </a:ln>
      </dgm:spPr>
    </dgm:pt>
    <dgm:pt modelId="{099DBC78-7A06-9C41-A57A-B586740479A1}" type="pres">
      <dgm:prSet presAssocID="{B72E35D6-EAF7-F946-80DA-92A3007FB024}" presName="spaceA" presStyleCnt="0"/>
      <dgm:spPr/>
    </dgm:pt>
  </dgm:ptLst>
  <dgm:cxnLst>
    <dgm:cxn modelId="{5B9D778F-5295-6E4C-8807-F2C8233DB072}" type="presOf" srcId="{76CD0FE1-1CAD-2140-BE84-873F5FADC42E}" destId="{9D92168A-E1B6-0841-8C85-2C452B30F1DA}" srcOrd="0" destOrd="0" presId="urn:microsoft.com/office/officeart/2005/8/layout/hProcess11"/>
    <dgm:cxn modelId="{9AC187A8-585A-F745-88C0-4D5F59D59ABE}" srcId="{76CD0FE1-1CAD-2140-BE84-873F5FADC42E}" destId="{C4379FB5-F643-1C4E-BE18-74B0898F5FC9}" srcOrd="1" destOrd="0" parTransId="{E9724EE1-D1E2-974D-A1F2-1A8D84B45A4A}" sibTransId="{5FE7C056-F13B-1349-97C1-7E7BCB0B83DD}"/>
    <dgm:cxn modelId="{5E329FA7-6E44-F149-8E64-4692113A9B29}" srcId="{76CD0FE1-1CAD-2140-BE84-873F5FADC42E}" destId="{0E9FD552-CAE3-BF4B-98C7-6D319E80508F}" srcOrd="0" destOrd="0" parTransId="{FC5EBC11-FC6F-4248-ACB1-294A42918F2D}" sibTransId="{71FF16EE-99D1-AB45-9815-7F7038CC26BC}"/>
    <dgm:cxn modelId="{0C6FD67C-81FA-BE48-8657-017E4143097A}" type="presOf" srcId="{0E9FD552-CAE3-BF4B-98C7-6D319E80508F}" destId="{50C87D40-9BF3-3E49-BECA-8EFF6145AD55}" srcOrd="0" destOrd="0" presId="urn:microsoft.com/office/officeart/2005/8/layout/hProcess11"/>
    <dgm:cxn modelId="{5896B72C-8854-3E42-9FC7-F5E29EC65908}" type="presOf" srcId="{C4379FB5-F643-1C4E-BE18-74B0898F5FC9}" destId="{8AF617EE-C762-5C4B-A1B3-3C2C9324E56F}" srcOrd="0" destOrd="0" presId="urn:microsoft.com/office/officeart/2005/8/layout/hProcess11"/>
    <dgm:cxn modelId="{88E67BE0-3F0C-5A43-B46F-AB0895501DCB}" srcId="{76CD0FE1-1CAD-2140-BE84-873F5FADC42E}" destId="{B72E35D6-EAF7-F946-80DA-92A3007FB024}" srcOrd="2" destOrd="0" parTransId="{6EEF6C67-C4BD-D849-85FA-2F9FF4384CBE}" sibTransId="{C31FF29C-51B5-7148-A00E-95884EFDB232}"/>
    <dgm:cxn modelId="{DEE114D6-EE24-7247-B6D2-071CEA9C19CF}" type="presOf" srcId="{B72E35D6-EAF7-F946-80DA-92A3007FB024}" destId="{5FDC6523-0B2F-EE4F-BB86-24C995E5C63C}" srcOrd="0" destOrd="0" presId="urn:microsoft.com/office/officeart/2005/8/layout/hProcess11"/>
    <dgm:cxn modelId="{DA514724-D15C-2149-86F4-D5187103071C}" type="presParOf" srcId="{9D92168A-E1B6-0841-8C85-2C452B30F1DA}" destId="{A36CF06B-E8A3-4A41-9848-A250AC5184EE}" srcOrd="0" destOrd="0" presId="urn:microsoft.com/office/officeart/2005/8/layout/hProcess11"/>
    <dgm:cxn modelId="{B0ED46F1-26A1-1441-A428-A59ABF114B58}" type="presParOf" srcId="{9D92168A-E1B6-0841-8C85-2C452B30F1DA}" destId="{1519EBAC-8032-CE4C-9856-F329A4970646}" srcOrd="1" destOrd="0" presId="urn:microsoft.com/office/officeart/2005/8/layout/hProcess11"/>
    <dgm:cxn modelId="{7649A981-B3DF-904B-AD58-D830F2EFBE3B}" type="presParOf" srcId="{1519EBAC-8032-CE4C-9856-F329A4970646}" destId="{228B6B3C-E625-3545-B0F9-02777034EEF8}" srcOrd="0" destOrd="0" presId="urn:microsoft.com/office/officeart/2005/8/layout/hProcess11"/>
    <dgm:cxn modelId="{C66E86B3-CBD7-D54E-B3C4-F8B995091E07}" type="presParOf" srcId="{228B6B3C-E625-3545-B0F9-02777034EEF8}" destId="{50C87D40-9BF3-3E49-BECA-8EFF6145AD55}" srcOrd="0" destOrd="0" presId="urn:microsoft.com/office/officeart/2005/8/layout/hProcess11"/>
    <dgm:cxn modelId="{85E32771-FEEA-464E-AB05-99CE765C54C5}" type="presParOf" srcId="{228B6B3C-E625-3545-B0F9-02777034EEF8}" destId="{F76278B0-335C-2D4F-9EA9-3F8BF440CC95}" srcOrd="1" destOrd="0" presId="urn:microsoft.com/office/officeart/2005/8/layout/hProcess11"/>
    <dgm:cxn modelId="{0FE45A24-23A1-EC47-A3C4-E2921C2FE37C}" type="presParOf" srcId="{228B6B3C-E625-3545-B0F9-02777034EEF8}" destId="{ACEDDC34-BBD1-C347-9B21-9FA34B53D6B5}" srcOrd="2" destOrd="0" presId="urn:microsoft.com/office/officeart/2005/8/layout/hProcess11"/>
    <dgm:cxn modelId="{8E59F84A-C138-104A-AA41-902C7896E646}" type="presParOf" srcId="{1519EBAC-8032-CE4C-9856-F329A4970646}" destId="{CDA27A0A-4274-EA48-AC1A-30714A6DE501}" srcOrd="1" destOrd="0" presId="urn:microsoft.com/office/officeart/2005/8/layout/hProcess11"/>
    <dgm:cxn modelId="{ADDF5645-DCFB-D44B-9421-B7ADF66F0DE3}" type="presParOf" srcId="{1519EBAC-8032-CE4C-9856-F329A4970646}" destId="{B5BB1EEB-68B0-8E44-9EE5-27F747AD3D12}" srcOrd="2" destOrd="0" presId="urn:microsoft.com/office/officeart/2005/8/layout/hProcess11"/>
    <dgm:cxn modelId="{E0A599D2-7E81-DC47-8CE0-38C520856AD2}" type="presParOf" srcId="{B5BB1EEB-68B0-8E44-9EE5-27F747AD3D12}" destId="{8AF617EE-C762-5C4B-A1B3-3C2C9324E56F}" srcOrd="0" destOrd="0" presId="urn:microsoft.com/office/officeart/2005/8/layout/hProcess11"/>
    <dgm:cxn modelId="{87A18719-EE9E-AB48-8E8B-7A03537EC11B}" type="presParOf" srcId="{B5BB1EEB-68B0-8E44-9EE5-27F747AD3D12}" destId="{1EA4F5DF-EDA1-C04E-B8BA-5CB02B86C562}" srcOrd="1" destOrd="0" presId="urn:microsoft.com/office/officeart/2005/8/layout/hProcess11"/>
    <dgm:cxn modelId="{DE4E1BED-B855-F64E-8EC8-C4BDAD48B45F}" type="presParOf" srcId="{B5BB1EEB-68B0-8E44-9EE5-27F747AD3D12}" destId="{979F03D7-0A4B-E34D-A6B3-85825FCC6B9C}" srcOrd="2" destOrd="0" presId="urn:microsoft.com/office/officeart/2005/8/layout/hProcess11"/>
    <dgm:cxn modelId="{35093DDC-D56D-D14F-B9BD-0151BF1F0C35}" type="presParOf" srcId="{1519EBAC-8032-CE4C-9856-F329A4970646}" destId="{44CF0C3F-85C1-774B-B852-A7BFEBF2B075}" srcOrd="3" destOrd="0" presId="urn:microsoft.com/office/officeart/2005/8/layout/hProcess11"/>
    <dgm:cxn modelId="{BE0B6FA4-8458-6D47-A251-9425D38A1BC3}" type="presParOf" srcId="{1519EBAC-8032-CE4C-9856-F329A4970646}" destId="{3D76F690-3495-3C4A-9B7A-BE39A927E996}" srcOrd="4" destOrd="0" presId="urn:microsoft.com/office/officeart/2005/8/layout/hProcess11"/>
    <dgm:cxn modelId="{D2BFBA13-1DA7-994E-83EC-1C8E1C39B73A}" type="presParOf" srcId="{3D76F690-3495-3C4A-9B7A-BE39A927E996}" destId="{5FDC6523-0B2F-EE4F-BB86-24C995E5C63C}" srcOrd="0" destOrd="0" presId="urn:microsoft.com/office/officeart/2005/8/layout/hProcess11"/>
    <dgm:cxn modelId="{49C6BF95-F8D9-A04F-B4C2-96ABDCC7F3F6}" type="presParOf" srcId="{3D76F690-3495-3C4A-9B7A-BE39A927E996}" destId="{EC74741E-5A30-3D42-9F6F-0FD159DF0292}" srcOrd="1" destOrd="0" presId="urn:microsoft.com/office/officeart/2005/8/layout/hProcess11"/>
    <dgm:cxn modelId="{76EA2EE7-DC6F-E742-8058-D3100A0B6DBC}" type="presParOf" srcId="{3D76F690-3495-3C4A-9B7A-BE39A927E996}" destId="{099DBC78-7A06-9C41-A57A-B586740479A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CD0FE1-1CAD-2140-BE84-873F5FADC42E}" type="doc">
      <dgm:prSet loTypeId="urn:microsoft.com/office/officeart/2005/8/layout/hProcess11" loCatId="" qsTypeId="urn:microsoft.com/office/officeart/2005/8/quickstyle/simple1" qsCatId="simple" csTypeId="urn:microsoft.com/office/officeart/2005/8/colors/accent2_1" csCatId="accent2" phldr="1"/>
      <dgm:spPr/>
    </dgm:pt>
    <dgm:pt modelId="{0E9FD552-CAE3-BF4B-98C7-6D319E80508F}">
      <dgm:prSet phldrT="[Text]" custT="1"/>
      <dgm:spPr/>
      <dgm:t>
        <a:bodyPr/>
        <a:lstStyle/>
        <a:p>
          <a:pPr algn="l"/>
          <a:r>
            <a:rPr lang="en-US" sz="1600" b="1" dirty="0" err="1" smtClean="0">
              <a:solidFill>
                <a:schemeClr val="tx1">
                  <a:lumMod val="75000"/>
                  <a:lumOff val="25000"/>
                </a:schemeClr>
              </a:solidFill>
            </a:rPr>
            <a:t>Predirection</a:t>
          </a:r>
          <a:endParaRPr lang="en-US" sz="1600" b="1" dirty="0" smtClean="0">
            <a:solidFill>
              <a:schemeClr val="tx1">
                <a:lumMod val="75000"/>
                <a:lumOff val="25000"/>
              </a:schemeClr>
            </a:solidFill>
          </a:endParaRP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Find optimal route direction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C5EBC11-FC6F-4248-ACB1-294A42918F2D}" type="parTrans" cxnId="{5E329FA7-6E44-F149-8E64-4692113A9B29}">
      <dgm:prSet/>
      <dgm:spPr/>
      <dgm:t>
        <a:bodyPr/>
        <a:lstStyle/>
        <a:p>
          <a:endParaRPr lang="en-US"/>
        </a:p>
      </dgm:t>
    </dgm:pt>
    <dgm:pt modelId="{71FF16EE-99D1-AB45-9815-7F7038CC26BC}" type="sibTrans" cxnId="{5E329FA7-6E44-F149-8E64-4692113A9B29}">
      <dgm:prSet/>
      <dgm:spPr/>
      <dgm:t>
        <a:bodyPr/>
        <a:lstStyle/>
        <a:p>
          <a:endParaRPr lang="en-US"/>
        </a:p>
      </dgm:t>
    </dgm:pt>
    <dgm:pt modelId="{C4379FB5-F643-1C4E-BE18-74B0898F5FC9}">
      <dgm:prSet phldrT="[Text]" custT="1"/>
      <dgm:spPr/>
      <dgm:t>
        <a:bodyPr/>
        <a:lstStyle/>
        <a:p>
          <a:pPr algn="l"/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Convex </a:t>
          </a:r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Relaxation</a:t>
          </a:r>
        </a:p>
      </dgm:t>
    </dgm:pt>
    <dgm:pt modelId="{E9724EE1-D1E2-974D-A1F2-1A8D84B45A4A}" type="parTrans" cxnId="{9AC187A8-585A-F745-88C0-4D5F59D59ABE}">
      <dgm:prSet/>
      <dgm:spPr/>
      <dgm:t>
        <a:bodyPr/>
        <a:lstStyle/>
        <a:p>
          <a:endParaRPr lang="en-US"/>
        </a:p>
      </dgm:t>
    </dgm:pt>
    <dgm:pt modelId="{5FE7C056-F13B-1349-97C1-7E7BCB0B83DD}" type="sibTrans" cxnId="{9AC187A8-585A-F745-88C0-4D5F59D59ABE}">
      <dgm:prSet/>
      <dgm:spPr/>
      <dgm:t>
        <a:bodyPr/>
        <a:lstStyle/>
        <a:p>
          <a:endParaRPr lang="en-US"/>
        </a:p>
      </dgm:t>
    </dgm:pt>
    <dgm:pt modelId="{B72E35D6-EAF7-F946-80DA-92A3007FB024}">
      <dgm:prSet phldrT="[Text]" custT="1"/>
      <dgm:spPr/>
      <dgm:t>
        <a:bodyPr/>
        <a:lstStyle/>
        <a:p>
          <a:pPr algn="l"/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Solution Recovery</a:t>
          </a:r>
        </a:p>
      </dgm:t>
    </dgm:pt>
    <dgm:pt modelId="{6EEF6C67-C4BD-D849-85FA-2F9FF4384CBE}" type="parTrans" cxnId="{88E67BE0-3F0C-5A43-B46F-AB0895501DCB}">
      <dgm:prSet/>
      <dgm:spPr/>
      <dgm:t>
        <a:bodyPr/>
        <a:lstStyle/>
        <a:p>
          <a:endParaRPr lang="en-US"/>
        </a:p>
      </dgm:t>
    </dgm:pt>
    <dgm:pt modelId="{C31FF29C-51B5-7148-A00E-95884EFDB232}" type="sibTrans" cxnId="{88E67BE0-3F0C-5A43-B46F-AB0895501DCB}">
      <dgm:prSet/>
      <dgm:spPr/>
      <dgm:t>
        <a:bodyPr/>
        <a:lstStyle/>
        <a:p>
          <a:endParaRPr lang="en-US"/>
        </a:p>
      </dgm:t>
    </dgm:pt>
    <dgm:pt modelId="{9D92168A-E1B6-0841-8C85-2C452B30F1DA}" type="pres">
      <dgm:prSet presAssocID="{76CD0FE1-1CAD-2140-BE84-873F5FADC42E}" presName="Name0" presStyleCnt="0">
        <dgm:presLayoutVars>
          <dgm:dir/>
          <dgm:resizeHandles val="exact"/>
        </dgm:presLayoutVars>
      </dgm:prSet>
      <dgm:spPr/>
    </dgm:pt>
    <dgm:pt modelId="{A36CF06B-E8A3-4A41-9848-A250AC5184EE}" type="pres">
      <dgm:prSet presAssocID="{76CD0FE1-1CAD-2140-BE84-873F5FADC42E}" presName="arrow" presStyleLbl="bgShp" presStyleIdx="0" presStyleCnt="1" custScaleY="147151" custLinFactNeighborX="442" custLinFactNeighborY="993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9EBAC-8032-CE4C-9856-F329A4970646}" type="pres">
      <dgm:prSet presAssocID="{76CD0FE1-1CAD-2140-BE84-873F5FADC42E}" presName="points" presStyleCnt="0"/>
      <dgm:spPr/>
    </dgm:pt>
    <dgm:pt modelId="{228B6B3C-E625-3545-B0F9-02777034EEF8}" type="pres">
      <dgm:prSet presAssocID="{0E9FD552-CAE3-BF4B-98C7-6D319E80508F}" presName="compositeA" presStyleCnt="0"/>
      <dgm:spPr/>
    </dgm:pt>
    <dgm:pt modelId="{50C87D40-9BF3-3E49-BECA-8EFF6145AD55}" type="pres">
      <dgm:prSet presAssocID="{0E9FD552-CAE3-BF4B-98C7-6D319E80508F}" presName="textA" presStyleLbl="revTx" presStyleIdx="0" presStyleCnt="3" custScaleX="88717" custScaleY="33333" custLinFactNeighborX="16487" custLinFactNeighborY="5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278B0-335C-2D4F-9EA9-3F8BF440CC95}" type="pres">
      <dgm:prSet presAssocID="{0E9FD552-CAE3-BF4B-98C7-6D319E80508F}" presName="circleA" presStyleLbl="node1" presStyleIdx="0" presStyleCnt="3" custScaleX="200350" custScaleY="200350" custLinFactY="11287" custLinFactNeighborX="350" custLinFactNeighborY="100000"/>
      <dgm:spPr>
        <a:ln>
          <a:solidFill>
            <a:srgbClr val="A70532"/>
          </a:solidFill>
        </a:ln>
      </dgm:spPr>
      <dgm:t>
        <a:bodyPr/>
        <a:lstStyle/>
        <a:p>
          <a:endParaRPr lang="en-US"/>
        </a:p>
      </dgm:t>
    </dgm:pt>
    <dgm:pt modelId="{ACEDDC34-BBD1-C347-9B21-9FA34B53D6B5}" type="pres">
      <dgm:prSet presAssocID="{0E9FD552-CAE3-BF4B-98C7-6D319E80508F}" presName="spaceA" presStyleCnt="0"/>
      <dgm:spPr/>
    </dgm:pt>
    <dgm:pt modelId="{CDA27A0A-4274-EA48-AC1A-30714A6DE501}" type="pres">
      <dgm:prSet presAssocID="{71FF16EE-99D1-AB45-9815-7F7038CC26BC}" presName="space" presStyleCnt="0"/>
      <dgm:spPr/>
    </dgm:pt>
    <dgm:pt modelId="{B5BB1EEB-68B0-8E44-9EE5-27F747AD3D12}" type="pres">
      <dgm:prSet presAssocID="{C4379FB5-F643-1C4E-BE18-74B0898F5FC9}" presName="compositeB" presStyleCnt="0"/>
      <dgm:spPr/>
    </dgm:pt>
    <dgm:pt modelId="{8AF617EE-C762-5C4B-A1B3-3C2C9324E56F}" type="pres">
      <dgm:prSet presAssocID="{C4379FB5-F643-1C4E-BE18-74B0898F5FC9}" presName="textB" presStyleLbl="revTx" presStyleIdx="1" presStyleCnt="3" custScaleX="105026" custScaleY="44444" custLinFactNeighborX="15590" custLinFactNeighborY="-19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A4F5DF-EDA1-C04E-B8BA-5CB02B86C562}" type="pres">
      <dgm:prSet presAssocID="{C4379FB5-F643-1C4E-BE18-74B0898F5FC9}" presName="circleB" presStyleLbl="node1" presStyleIdx="1" presStyleCnt="3" custScaleX="200000" custScaleY="200000" custLinFactNeighborX="5555" custLinFactNeighborY="-9671"/>
      <dgm:spPr>
        <a:ln>
          <a:solidFill>
            <a:srgbClr val="A70532"/>
          </a:solidFill>
        </a:ln>
      </dgm:spPr>
      <dgm:t>
        <a:bodyPr/>
        <a:lstStyle/>
        <a:p>
          <a:endParaRPr lang="en-US"/>
        </a:p>
      </dgm:t>
    </dgm:pt>
    <dgm:pt modelId="{979F03D7-0A4B-E34D-A6B3-85825FCC6B9C}" type="pres">
      <dgm:prSet presAssocID="{C4379FB5-F643-1C4E-BE18-74B0898F5FC9}" presName="spaceB" presStyleCnt="0"/>
      <dgm:spPr/>
    </dgm:pt>
    <dgm:pt modelId="{44CF0C3F-85C1-774B-B852-A7BFEBF2B075}" type="pres">
      <dgm:prSet presAssocID="{5FE7C056-F13B-1349-97C1-7E7BCB0B83DD}" presName="space" presStyleCnt="0"/>
      <dgm:spPr/>
    </dgm:pt>
    <dgm:pt modelId="{3D76F690-3495-3C4A-9B7A-BE39A927E996}" type="pres">
      <dgm:prSet presAssocID="{B72E35D6-EAF7-F946-80DA-92A3007FB024}" presName="compositeA" presStyleCnt="0"/>
      <dgm:spPr/>
    </dgm:pt>
    <dgm:pt modelId="{5FDC6523-0B2F-EE4F-BB86-24C995E5C63C}" type="pres">
      <dgm:prSet presAssocID="{B72E35D6-EAF7-F946-80DA-92A3007FB024}" presName="textA" presStyleLbl="revTx" presStyleIdx="2" presStyleCnt="3" custLinFactNeighborX="15615" custLinFactNeighborY="11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4741E-5A30-3D42-9F6F-0FD159DF0292}" type="pres">
      <dgm:prSet presAssocID="{B72E35D6-EAF7-F946-80DA-92A3007FB024}" presName="circleA" presStyleLbl="node1" presStyleIdx="2" presStyleCnt="3" custScaleX="200000" custScaleY="200000" custLinFactNeighborX="10936" custLinFactNeighborY="44445"/>
      <dgm:spPr>
        <a:ln>
          <a:solidFill>
            <a:srgbClr val="A70532"/>
          </a:solidFill>
        </a:ln>
      </dgm:spPr>
    </dgm:pt>
    <dgm:pt modelId="{099DBC78-7A06-9C41-A57A-B586740479A1}" type="pres">
      <dgm:prSet presAssocID="{B72E35D6-EAF7-F946-80DA-92A3007FB024}" presName="spaceA" presStyleCnt="0"/>
      <dgm:spPr/>
    </dgm:pt>
  </dgm:ptLst>
  <dgm:cxnLst>
    <dgm:cxn modelId="{9DF371AE-211F-2643-BA6B-929CC51A1D25}" type="presOf" srcId="{C4379FB5-F643-1C4E-BE18-74B0898F5FC9}" destId="{8AF617EE-C762-5C4B-A1B3-3C2C9324E56F}" srcOrd="0" destOrd="0" presId="urn:microsoft.com/office/officeart/2005/8/layout/hProcess11"/>
    <dgm:cxn modelId="{C2523DF3-6037-524A-A553-50E4DE12ADE7}" type="presOf" srcId="{0E9FD552-CAE3-BF4B-98C7-6D319E80508F}" destId="{50C87D40-9BF3-3E49-BECA-8EFF6145AD55}" srcOrd="0" destOrd="0" presId="urn:microsoft.com/office/officeart/2005/8/layout/hProcess11"/>
    <dgm:cxn modelId="{A4CE4353-3951-7240-A074-3CD3B2D78A05}" type="presOf" srcId="{B72E35D6-EAF7-F946-80DA-92A3007FB024}" destId="{5FDC6523-0B2F-EE4F-BB86-24C995E5C63C}" srcOrd="0" destOrd="0" presId="urn:microsoft.com/office/officeart/2005/8/layout/hProcess11"/>
    <dgm:cxn modelId="{88E67BE0-3F0C-5A43-B46F-AB0895501DCB}" srcId="{76CD0FE1-1CAD-2140-BE84-873F5FADC42E}" destId="{B72E35D6-EAF7-F946-80DA-92A3007FB024}" srcOrd="2" destOrd="0" parTransId="{6EEF6C67-C4BD-D849-85FA-2F9FF4384CBE}" sibTransId="{C31FF29C-51B5-7148-A00E-95884EFDB232}"/>
    <dgm:cxn modelId="{CCB1BE53-D687-2C42-829C-54023A02DC79}" type="presOf" srcId="{76CD0FE1-1CAD-2140-BE84-873F5FADC42E}" destId="{9D92168A-E1B6-0841-8C85-2C452B30F1DA}" srcOrd="0" destOrd="0" presId="urn:microsoft.com/office/officeart/2005/8/layout/hProcess11"/>
    <dgm:cxn modelId="{5E329FA7-6E44-F149-8E64-4692113A9B29}" srcId="{76CD0FE1-1CAD-2140-BE84-873F5FADC42E}" destId="{0E9FD552-CAE3-BF4B-98C7-6D319E80508F}" srcOrd="0" destOrd="0" parTransId="{FC5EBC11-FC6F-4248-ACB1-294A42918F2D}" sibTransId="{71FF16EE-99D1-AB45-9815-7F7038CC26BC}"/>
    <dgm:cxn modelId="{9AC187A8-585A-F745-88C0-4D5F59D59ABE}" srcId="{76CD0FE1-1CAD-2140-BE84-873F5FADC42E}" destId="{C4379FB5-F643-1C4E-BE18-74B0898F5FC9}" srcOrd="1" destOrd="0" parTransId="{E9724EE1-D1E2-974D-A1F2-1A8D84B45A4A}" sibTransId="{5FE7C056-F13B-1349-97C1-7E7BCB0B83DD}"/>
    <dgm:cxn modelId="{315EDD94-4BC4-104B-ADC9-544E5B07750D}" type="presParOf" srcId="{9D92168A-E1B6-0841-8C85-2C452B30F1DA}" destId="{A36CF06B-E8A3-4A41-9848-A250AC5184EE}" srcOrd="0" destOrd="0" presId="urn:microsoft.com/office/officeart/2005/8/layout/hProcess11"/>
    <dgm:cxn modelId="{FA061E20-6A73-B941-BA0F-1840F72CEF44}" type="presParOf" srcId="{9D92168A-E1B6-0841-8C85-2C452B30F1DA}" destId="{1519EBAC-8032-CE4C-9856-F329A4970646}" srcOrd="1" destOrd="0" presId="urn:microsoft.com/office/officeart/2005/8/layout/hProcess11"/>
    <dgm:cxn modelId="{3C4B6C15-FA30-4340-9F2B-C5D1334B6E2C}" type="presParOf" srcId="{1519EBAC-8032-CE4C-9856-F329A4970646}" destId="{228B6B3C-E625-3545-B0F9-02777034EEF8}" srcOrd="0" destOrd="0" presId="urn:microsoft.com/office/officeart/2005/8/layout/hProcess11"/>
    <dgm:cxn modelId="{B1C1506A-7B55-7641-86F8-5EE0751E50C2}" type="presParOf" srcId="{228B6B3C-E625-3545-B0F9-02777034EEF8}" destId="{50C87D40-9BF3-3E49-BECA-8EFF6145AD55}" srcOrd="0" destOrd="0" presId="urn:microsoft.com/office/officeart/2005/8/layout/hProcess11"/>
    <dgm:cxn modelId="{FEBF360E-C3B7-F445-9379-B05409F2B921}" type="presParOf" srcId="{228B6B3C-E625-3545-B0F9-02777034EEF8}" destId="{F76278B0-335C-2D4F-9EA9-3F8BF440CC95}" srcOrd="1" destOrd="0" presId="urn:microsoft.com/office/officeart/2005/8/layout/hProcess11"/>
    <dgm:cxn modelId="{537CD5A7-6BE1-5548-9A95-0A08D46ACF27}" type="presParOf" srcId="{228B6B3C-E625-3545-B0F9-02777034EEF8}" destId="{ACEDDC34-BBD1-C347-9B21-9FA34B53D6B5}" srcOrd="2" destOrd="0" presId="urn:microsoft.com/office/officeart/2005/8/layout/hProcess11"/>
    <dgm:cxn modelId="{6BFA8406-63CA-C64D-AF50-A620E2251F9D}" type="presParOf" srcId="{1519EBAC-8032-CE4C-9856-F329A4970646}" destId="{CDA27A0A-4274-EA48-AC1A-30714A6DE501}" srcOrd="1" destOrd="0" presId="urn:microsoft.com/office/officeart/2005/8/layout/hProcess11"/>
    <dgm:cxn modelId="{7F98FF75-127D-5949-812E-458C93E067E3}" type="presParOf" srcId="{1519EBAC-8032-CE4C-9856-F329A4970646}" destId="{B5BB1EEB-68B0-8E44-9EE5-27F747AD3D12}" srcOrd="2" destOrd="0" presId="urn:microsoft.com/office/officeart/2005/8/layout/hProcess11"/>
    <dgm:cxn modelId="{49C30E60-190E-6746-94EF-4DFF7F91082B}" type="presParOf" srcId="{B5BB1EEB-68B0-8E44-9EE5-27F747AD3D12}" destId="{8AF617EE-C762-5C4B-A1B3-3C2C9324E56F}" srcOrd="0" destOrd="0" presId="urn:microsoft.com/office/officeart/2005/8/layout/hProcess11"/>
    <dgm:cxn modelId="{0D47DCCD-BC6A-9E4C-94DA-DF66629D62FC}" type="presParOf" srcId="{B5BB1EEB-68B0-8E44-9EE5-27F747AD3D12}" destId="{1EA4F5DF-EDA1-C04E-B8BA-5CB02B86C562}" srcOrd="1" destOrd="0" presId="urn:microsoft.com/office/officeart/2005/8/layout/hProcess11"/>
    <dgm:cxn modelId="{7C0A540D-F6C1-A148-8213-A307AA5BFF52}" type="presParOf" srcId="{B5BB1EEB-68B0-8E44-9EE5-27F747AD3D12}" destId="{979F03D7-0A4B-E34D-A6B3-85825FCC6B9C}" srcOrd="2" destOrd="0" presId="urn:microsoft.com/office/officeart/2005/8/layout/hProcess11"/>
    <dgm:cxn modelId="{329EBEDD-D9C1-9845-AD57-F75013BDA79B}" type="presParOf" srcId="{1519EBAC-8032-CE4C-9856-F329A4970646}" destId="{44CF0C3F-85C1-774B-B852-A7BFEBF2B075}" srcOrd="3" destOrd="0" presId="urn:microsoft.com/office/officeart/2005/8/layout/hProcess11"/>
    <dgm:cxn modelId="{E491192B-3BDB-904D-B2CD-1B6C4F368B75}" type="presParOf" srcId="{1519EBAC-8032-CE4C-9856-F329A4970646}" destId="{3D76F690-3495-3C4A-9B7A-BE39A927E996}" srcOrd="4" destOrd="0" presId="urn:microsoft.com/office/officeart/2005/8/layout/hProcess11"/>
    <dgm:cxn modelId="{B244A8F6-A798-9941-9930-9EAC7C614B18}" type="presParOf" srcId="{3D76F690-3495-3C4A-9B7A-BE39A927E996}" destId="{5FDC6523-0B2F-EE4F-BB86-24C995E5C63C}" srcOrd="0" destOrd="0" presId="urn:microsoft.com/office/officeart/2005/8/layout/hProcess11"/>
    <dgm:cxn modelId="{4EF5AFB8-546F-E848-871D-3E2E40458A69}" type="presParOf" srcId="{3D76F690-3495-3C4A-9B7A-BE39A927E996}" destId="{EC74741E-5A30-3D42-9F6F-0FD159DF0292}" srcOrd="1" destOrd="0" presId="urn:microsoft.com/office/officeart/2005/8/layout/hProcess11"/>
    <dgm:cxn modelId="{2E286AF7-A4A7-3842-849D-D3A66E269B65}" type="presParOf" srcId="{3D76F690-3495-3C4A-9B7A-BE39A927E996}" destId="{099DBC78-7A06-9C41-A57A-B586740479A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CD0FE1-1CAD-2140-BE84-873F5FADC42E}" type="doc">
      <dgm:prSet loTypeId="urn:microsoft.com/office/officeart/2005/8/layout/hProcess11" loCatId="" qsTypeId="urn:microsoft.com/office/officeart/2005/8/quickstyle/simple1" qsCatId="simple" csTypeId="urn:microsoft.com/office/officeart/2005/8/colors/accent2_1" csCatId="accent2" phldr="1"/>
      <dgm:spPr/>
    </dgm:pt>
    <dgm:pt modelId="{0E9FD552-CAE3-BF4B-98C7-6D319E80508F}">
      <dgm:prSet phldrT="[Text]" custT="1"/>
      <dgm:spPr/>
      <dgm:t>
        <a:bodyPr/>
        <a:lstStyle/>
        <a:p>
          <a:pPr algn="l"/>
          <a:r>
            <a:rPr lang="en-US" sz="1600" b="1" dirty="0" err="1" smtClean="0">
              <a:solidFill>
                <a:schemeClr val="tx1">
                  <a:lumMod val="75000"/>
                  <a:lumOff val="25000"/>
                </a:schemeClr>
              </a:solidFill>
            </a:rPr>
            <a:t>Predirection</a:t>
          </a:r>
          <a:endParaRPr lang="en-US" sz="1600" b="1" dirty="0" smtClean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C5EBC11-FC6F-4248-ACB1-294A42918F2D}" type="parTrans" cxnId="{5E329FA7-6E44-F149-8E64-4692113A9B29}">
      <dgm:prSet/>
      <dgm:spPr/>
      <dgm:t>
        <a:bodyPr/>
        <a:lstStyle/>
        <a:p>
          <a:endParaRPr lang="en-US"/>
        </a:p>
      </dgm:t>
    </dgm:pt>
    <dgm:pt modelId="{71FF16EE-99D1-AB45-9815-7F7038CC26BC}" type="sibTrans" cxnId="{5E329FA7-6E44-F149-8E64-4692113A9B29}">
      <dgm:prSet/>
      <dgm:spPr/>
      <dgm:t>
        <a:bodyPr/>
        <a:lstStyle/>
        <a:p>
          <a:endParaRPr lang="en-US"/>
        </a:p>
      </dgm:t>
    </dgm:pt>
    <dgm:pt modelId="{C4379FB5-F643-1C4E-BE18-74B0898F5FC9}">
      <dgm:prSet phldrT="[Text]" custT="1"/>
      <dgm:spPr/>
      <dgm:t>
        <a:bodyPr/>
        <a:lstStyle/>
        <a:p>
          <a:pPr algn="l"/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Convex </a:t>
          </a:r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Relaxation</a:t>
          </a: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Relax the objective and constraint     </a:t>
          </a: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  to be convex </a:t>
          </a:r>
          <a:endParaRPr lang="en-US" sz="1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9724EE1-D1E2-974D-A1F2-1A8D84B45A4A}" type="parTrans" cxnId="{9AC187A8-585A-F745-88C0-4D5F59D59ABE}">
      <dgm:prSet/>
      <dgm:spPr/>
      <dgm:t>
        <a:bodyPr/>
        <a:lstStyle/>
        <a:p>
          <a:endParaRPr lang="en-US"/>
        </a:p>
      </dgm:t>
    </dgm:pt>
    <dgm:pt modelId="{5FE7C056-F13B-1349-97C1-7E7BCB0B83DD}" type="sibTrans" cxnId="{9AC187A8-585A-F745-88C0-4D5F59D59ABE}">
      <dgm:prSet/>
      <dgm:spPr/>
      <dgm:t>
        <a:bodyPr/>
        <a:lstStyle/>
        <a:p>
          <a:endParaRPr lang="en-US"/>
        </a:p>
      </dgm:t>
    </dgm:pt>
    <dgm:pt modelId="{B72E35D6-EAF7-F946-80DA-92A3007FB024}">
      <dgm:prSet phldrT="[Text]" custT="1"/>
      <dgm:spPr/>
      <dgm:t>
        <a:bodyPr/>
        <a:lstStyle/>
        <a:p>
          <a:pPr algn="l"/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Solution Recovery</a:t>
          </a:r>
        </a:p>
      </dgm:t>
    </dgm:pt>
    <dgm:pt modelId="{6EEF6C67-C4BD-D849-85FA-2F9FF4384CBE}" type="parTrans" cxnId="{88E67BE0-3F0C-5A43-B46F-AB0895501DCB}">
      <dgm:prSet/>
      <dgm:spPr/>
      <dgm:t>
        <a:bodyPr/>
        <a:lstStyle/>
        <a:p>
          <a:endParaRPr lang="en-US"/>
        </a:p>
      </dgm:t>
    </dgm:pt>
    <dgm:pt modelId="{C31FF29C-51B5-7148-A00E-95884EFDB232}" type="sibTrans" cxnId="{88E67BE0-3F0C-5A43-B46F-AB0895501DCB}">
      <dgm:prSet/>
      <dgm:spPr/>
      <dgm:t>
        <a:bodyPr/>
        <a:lstStyle/>
        <a:p>
          <a:endParaRPr lang="en-US"/>
        </a:p>
      </dgm:t>
    </dgm:pt>
    <dgm:pt modelId="{9D92168A-E1B6-0841-8C85-2C452B30F1DA}" type="pres">
      <dgm:prSet presAssocID="{76CD0FE1-1CAD-2140-BE84-873F5FADC42E}" presName="Name0" presStyleCnt="0">
        <dgm:presLayoutVars>
          <dgm:dir/>
          <dgm:resizeHandles val="exact"/>
        </dgm:presLayoutVars>
      </dgm:prSet>
      <dgm:spPr/>
    </dgm:pt>
    <dgm:pt modelId="{A36CF06B-E8A3-4A41-9848-A250AC5184EE}" type="pres">
      <dgm:prSet presAssocID="{76CD0FE1-1CAD-2140-BE84-873F5FADC42E}" presName="arrow" presStyleLbl="bgShp" presStyleIdx="0" presStyleCnt="1" custScaleY="147151" custLinFactNeighborX="442" custLinFactNeighborY="993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9EBAC-8032-CE4C-9856-F329A4970646}" type="pres">
      <dgm:prSet presAssocID="{76CD0FE1-1CAD-2140-BE84-873F5FADC42E}" presName="points" presStyleCnt="0"/>
      <dgm:spPr/>
    </dgm:pt>
    <dgm:pt modelId="{228B6B3C-E625-3545-B0F9-02777034EEF8}" type="pres">
      <dgm:prSet presAssocID="{0E9FD552-CAE3-BF4B-98C7-6D319E80508F}" presName="compositeA" presStyleCnt="0"/>
      <dgm:spPr/>
    </dgm:pt>
    <dgm:pt modelId="{50C87D40-9BF3-3E49-BECA-8EFF6145AD55}" type="pres">
      <dgm:prSet presAssocID="{0E9FD552-CAE3-BF4B-98C7-6D319E80508F}" presName="textA" presStyleLbl="revTx" presStyleIdx="0" presStyleCnt="3" custScaleX="88717" custScaleY="33333" custLinFactNeighborX="16487" custLinFactNeighborY="5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278B0-335C-2D4F-9EA9-3F8BF440CC95}" type="pres">
      <dgm:prSet presAssocID="{0E9FD552-CAE3-BF4B-98C7-6D319E80508F}" presName="circleA" presStyleLbl="node1" presStyleIdx="0" presStyleCnt="3" custScaleX="200350" custScaleY="200350" custLinFactY="11287" custLinFactNeighborX="350" custLinFactNeighborY="100000"/>
      <dgm:spPr>
        <a:ln>
          <a:solidFill>
            <a:srgbClr val="A70532"/>
          </a:solidFill>
        </a:ln>
      </dgm:spPr>
      <dgm:t>
        <a:bodyPr/>
        <a:lstStyle/>
        <a:p>
          <a:endParaRPr lang="en-US"/>
        </a:p>
      </dgm:t>
    </dgm:pt>
    <dgm:pt modelId="{ACEDDC34-BBD1-C347-9B21-9FA34B53D6B5}" type="pres">
      <dgm:prSet presAssocID="{0E9FD552-CAE3-BF4B-98C7-6D319E80508F}" presName="spaceA" presStyleCnt="0"/>
      <dgm:spPr/>
    </dgm:pt>
    <dgm:pt modelId="{CDA27A0A-4274-EA48-AC1A-30714A6DE501}" type="pres">
      <dgm:prSet presAssocID="{71FF16EE-99D1-AB45-9815-7F7038CC26BC}" presName="space" presStyleCnt="0"/>
      <dgm:spPr/>
    </dgm:pt>
    <dgm:pt modelId="{B5BB1EEB-68B0-8E44-9EE5-27F747AD3D12}" type="pres">
      <dgm:prSet presAssocID="{C4379FB5-F643-1C4E-BE18-74B0898F5FC9}" presName="compositeB" presStyleCnt="0"/>
      <dgm:spPr/>
    </dgm:pt>
    <dgm:pt modelId="{8AF617EE-C762-5C4B-A1B3-3C2C9324E56F}" type="pres">
      <dgm:prSet presAssocID="{C4379FB5-F643-1C4E-BE18-74B0898F5FC9}" presName="textB" presStyleLbl="revTx" presStyleIdx="1" presStyleCnt="3" custScaleX="105026" custScaleY="44444" custLinFactNeighborX="15590" custLinFactNeighborY="-19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A4F5DF-EDA1-C04E-B8BA-5CB02B86C562}" type="pres">
      <dgm:prSet presAssocID="{C4379FB5-F643-1C4E-BE18-74B0898F5FC9}" presName="circleB" presStyleLbl="node1" presStyleIdx="1" presStyleCnt="3" custScaleX="200000" custScaleY="200000" custLinFactNeighborX="5555" custLinFactNeighborY="-9671"/>
      <dgm:spPr>
        <a:ln>
          <a:solidFill>
            <a:srgbClr val="A70532"/>
          </a:solidFill>
        </a:ln>
      </dgm:spPr>
      <dgm:t>
        <a:bodyPr/>
        <a:lstStyle/>
        <a:p>
          <a:endParaRPr lang="en-US"/>
        </a:p>
      </dgm:t>
    </dgm:pt>
    <dgm:pt modelId="{979F03D7-0A4B-E34D-A6B3-85825FCC6B9C}" type="pres">
      <dgm:prSet presAssocID="{C4379FB5-F643-1C4E-BE18-74B0898F5FC9}" presName="spaceB" presStyleCnt="0"/>
      <dgm:spPr/>
    </dgm:pt>
    <dgm:pt modelId="{44CF0C3F-85C1-774B-B852-A7BFEBF2B075}" type="pres">
      <dgm:prSet presAssocID="{5FE7C056-F13B-1349-97C1-7E7BCB0B83DD}" presName="space" presStyleCnt="0"/>
      <dgm:spPr/>
    </dgm:pt>
    <dgm:pt modelId="{3D76F690-3495-3C4A-9B7A-BE39A927E996}" type="pres">
      <dgm:prSet presAssocID="{B72E35D6-EAF7-F946-80DA-92A3007FB024}" presName="compositeA" presStyleCnt="0"/>
      <dgm:spPr/>
    </dgm:pt>
    <dgm:pt modelId="{5FDC6523-0B2F-EE4F-BB86-24C995E5C63C}" type="pres">
      <dgm:prSet presAssocID="{B72E35D6-EAF7-F946-80DA-92A3007FB024}" presName="textA" presStyleLbl="revTx" presStyleIdx="2" presStyleCnt="3" custLinFactNeighborX="13872" custLinFactNeighborY="11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4741E-5A30-3D42-9F6F-0FD159DF0292}" type="pres">
      <dgm:prSet presAssocID="{B72E35D6-EAF7-F946-80DA-92A3007FB024}" presName="circleA" presStyleLbl="node1" presStyleIdx="2" presStyleCnt="3" custScaleX="200000" custScaleY="200000" custLinFactNeighborX="10936" custLinFactNeighborY="44445"/>
      <dgm:spPr>
        <a:ln>
          <a:solidFill>
            <a:srgbClr val="A70532"/>
          </a:solidFill>
        </a:ln>
      </dgm:spPr>
    </dgm:pt>
    <dgm:pt modelId="{099DBC78-7A06-9C41-A57A-B586740479A1}" type="pres">
      <dgm:prSet presAssocID="{B72E35D6-EAF7-F946-80DA-92A3007FB024}" presName="spaceA" presStyleCnt="0"/>
      <dgm:spPr/>
    </dgm:pt>
  </dgm:ptLst>
  <dgm:cxnLst>
    <dgm:cxn modelId="{6C40672B-92A0-CC49-BA14-476436E64366}" type="presOf" srcId="{76CD0FE1-1CAD-2140-BE84-873F5FADC42E}" destId="{9D92168A-E1B6-0841-8C85-2C452B30F1DA}" srcOrd="0" destOrd="0" presId="urn:microsoft.com/office/officeart/2005/8/layout/hProcess11"/>
    <dgm:cxn modelId="{B18BF5CE-8451-0843-8F8F-605656773039}" type="presOf" srcId="{B72E35D6-EAF7-F946-80DA-92A3007FB024}" destId="{5FDC6523-0B2F-EE4F-BB86-24C995E5C63C}" srcOrd="0" destOrd="0" presId="urn:microsoft.com/office/officeart/2005/8/layout/hProcess11"/>
    <dgm:cxn modelId="{C4EF1CD8-8F91-3049-A251-BEEB34B7BA41}" type="presOf" srcId="{C4379FB5-F643-1C4E-BE18-74B0898F5FC9}" destId="{8AF617EE-C762-5C4B-A1B3-3C2C9324E56F}" srcOrd="0" destOrd="0" presId="urn:microsoft.com/office/officeart/2005/8/layout/hProcess11"/>
    <dgm:cxn modelId="{88E67BE0-3F0C-5A43-B46F-AB0895501DCB}" srcId="{76CD0FE1-1CAD-2140-BE84-873F5FADC42E}" destId="{B72E35D6-EAF7-F946-80DA-92A3007FB024}" srcOrd="2" destOrd="0" parTransId="{6EEF6C67-C4BD-D849-85FA-2F9FF4384CBE}" sibTransId="{C31FF29C-51B5-7148-A00E-95884EFDB232}"/>
    <dgm:cxn modelId="{A6DB4DF6-ADB4-A442-B11A-7352927D040F}" type="presOf" srcId="{0E9FD552-CAE3-BF4B-98C7-6D319E80508F}" destId="{50C87D40-9BF3-3E49-BECA-8EFF6145AD55}" srcOrd="0" destOrd="0" presId="urn:microsoft.com/office/officeart/2005/8/layout/hProcess11"/>
    <dgm:cxn modelId="{5E329FA7-6E44-F149-8E64-4692113A9B29}" srcId="{76CD0FE1-1CAD-2140-BE84-873F5FADC42E}" destId="{0E9FD552-CAE3-BF4B-98C7-6D319E80508F}" srcOrd="0" destOrd="0" parTransId="{FC5EBC11-FC6F-4248-ACB1-294A42918F2D}" sibTransId="{71FF16EE-99D1-AB45-9815-7F7038CC26BC}"/>
    <dgm:cxn modelId="{9AC187A8-585A-F745-88C0-4D5F59D59ABE}" srcId="{76CD0FE1-1CAD-2140-BE84-873F5FADC42E}" destId="{C4379FB5-F643-1C4E-BE18-74B0898F5FC9}" srcOrd="1" destOrd="0" parTransId="{E9724EE1-D1E2-974D-A1F2-1A8D84B45A4A}" sibTransId="{5FE7C056-F13B-1349-97C1-7E7BCB0B83DD}"/>
    <dgm:cxn modelId="{310A577A-31EB-3D47-8F5D-05998D313837}" type="presParOf" srcId="{9D92168A-E1B6-0841-8C85-2C452B30F1DA}" destId="{A36CF06B-E8A3-4A41-9848-A250AC5184EE}" srcOrd="0" destOrd="0" presId="urn:microsoft.com/office/officeart/2005/8/layout/hProcess11"/>
    <dgm:cxn modelId="{9DEF1F23-E176-E64A-BC90-C5EA85B6180D}" type="presParOf" srcId="{9D92168A-E1B6-0841-8C85-2C452B30F1DA}" destId="{1519EBAC-8032-CE4C-9856-F329A4970646}" srcOrd="1" destOrd="0" presId="urn:microsoft.com/office/officeart/2005/8/layout/hProcess11"/>
    <dgm:cxn modelId="{F47C5446-D5FD-D04C-A7B7-2CA65238D66F}" type="presParOf" srcId="{1519EBAC-8032-CE4C-9856-F329A4970646}" destId="{228B6B3C-E625-3545-B0F9-02777034EEF8}" srcOrd="0" destOrd="0" presId="urn:microsoft.com/office/officeart/2005/8/layout/hProcess11"/>
    <dgm:cxn modelId="{2FA657E3-B6FD-DA44-A96C-8C669524CFE3}" type="presParOf" srcId="{228B6B3C-E625-3545-B0F9-02777034EEF8}" destId="{50C87D40-9BF3-3E49-BECA-8EFF6145AD55}" srcOrd="0" destOrd="0" presId="urn:microsoft.com/office/officeart/2005/8/layout/hProcess11"/>
    <dgm:cxn modelId="{04A8CB37-0F55-7044-8CD8-680781845B74}" type="presParOf" srcId="{228B6B3C-E625-3545-B0F9-02777034EEF8}" destId="{F76278B0-335C-2D4F-9EA9-3F8BF440CC95}" srcOrd="1" destOrd="0" presId="urn:microsoft.com/office/officeart/2005/8/layout/hProcess11"/>
    <dgm:cxn modelId="{F4A337F1-CE03-854E-9625-90213E31F83C}" type="presParOf" srcId="{228B6B3C-E625-3545-B0F9-02777034EEF8}" destId="{ACEDDC34-BBD1-C347-9B21-9FA34B53D6B5}" srcOrd="2" destOrd="0" presId="urn:microsoft.com/office/officeart/2005/8/layout/hProcess11"/>
    <dgm:cxn modelId="{650BA5C4-6A6D-B742-9901-75B224954E6F}" type="presParOf" srcId="{1519EBAC-8032-CE4C-9856-F329A4970646}" destId="{CDA27A0A-4274-EA48-AC1A-30714A6DE501}" srcOrd="1" destOrd="0" presId="urn:microsoft.com/office/officeart/2005/8/layout/hProcess11"/>
    <dgm:cxn modelId="{605FA557-CF78-4443-A706-A41665B22674}" type="presParOf" srcId="{1519EBAC-8032-CE4C-9856-F329A4970646}" destId="{B5BB1EEB-68B0-8E44-9EE5-27F747AD3D12}" srcOrd="2" destOrd="0" presId="urn:microsoft.com/office/officeart/2005/8/layout/hProcess11"/>
    <dgm:cxn modelId="{6365744E-BC4F-8446-BA00-CCD1C1F9BB55}" type="presParOf" srcId="{B5BB1EEB-68B0-8E44-9EE5-27F747AD3D12}" destId="{8AF617EE-C762-5C4B-A1B3-3C2C9324E56F}" srcOrd="0" destOrd="0" presId="urn:microsoft.com/office/officeart/2005/8/layout/hProcess11"/>
    <dgm:cxn modelId="{1F3A2EF6-8C8E-F64C-B2A8-31FDC7686D48}" type="presParOf" srcId="{B5BB1EEB-68B0-8E44-9EE5-27F747AD3D12}" destId="{1EA4F5DF-EDA1-C04E-B8BA-5CB02B86C562}" srcOrd="1" destOrd="0" presId="urn:microsoft.com/office/officeart/2005/8/layout/hProcess11"/>
    <dgm:cxn modelId="{774E2DDA-C757-7942-A57B-18A3E21333C2}" type="presParOf" srcId="{B5BB1EEB-68B0-8E44-9EE5-27F747AD3D12}" destId="{979F03D7-0A4B-E34D-A6B3-85825FCC6B9C}" srcOrd="2" destOrd="0" presId="urn:microsoft.com/office/officeart/2005/8/layout/hProcess11"/>
    <dgm:cxn modelId="{51DFC375-E0E1-7C40-AD4D-4043CE960921}" type="presParOf" srcId="{1519EBAC-8032-CE4C-9856-F329A4970646}" destId="{44CF0C3F-85C1-774B-B852-A7BFEBF2B075}" srcOrd="3" destOrd="0" presId="urn:microsoft.com/office/officeart/2005/8/layout/hProcess11"/>
    <dgm:cxn modelId="{507C1E5C-6E32-8A47-B2F2-2C5E2EE3FDEA}" type="presParOf" srcId="{1519EBAC-8032-CE4C-9856-F329A4970646}" destId="{3D76F690-3495-3C4A-9B7A-BE39A927E996}" srcOrd="4" destOrd="0" presId="urn:microsoft.com/office/officeart/2005/8/layout/hProcess11"/>
    <dgm:cxn modelId="{3E95CFD6-5DDD-2F49-A5CD-4BBFFE8B6489}" type="presParOf" srcId="{3D76F690-3495-3C4A-9B7A-BE39A927E996}" destId="{5FDC6523-0B2F-EE4F-BB86-24C995E5C63C}" srcOrd="0" destOrd="0" presId="urn:microsoft.com/office/officeart/2005/8/layout/hProcess11"/>
    <dgm:cxn modelId="{C5F27506-A5C7-BF4E-8ADF-AFB48A5C20B8}" type="presParOf" srcId="{3D76F690-3495-3C4A-9B7A-BE39A927E996}" destId="{EC74741E-5A30-3D42-9F6F-0FD159DF0292}" srcOrd="1" destOrd="0" presId="urn:microsoft.com/office/officeart/2005/8/layout/hProcess11"/>
    <dgm:cxn modelId="{58B510ED-E4AD-B249-9B1C-EC23C20D3F8E}" type="presParOf" srcId="{3D76F690-3495-3C4A-9B7A-BE39A927E996}" destId="{099DBC78-7A06-9C41-A57A-B586740479A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CD0FE1-1CAD-2140-BE84-873F5FADC42E}" type="doc">
      <dgm:prSet loTypeId="urn:microsoft.com/office/officeart/2005/8/layout/hProcess11" loCatId="" qsTypeId="urn:microsoft.com/office/officeart/2005/8/quickstyle/simple1" qsCatId="simple" csTypeId="urn:microsoft.com/office/officeart/2005/8/colors/accent2_1" csCatId="accent2" phldr="1"/>
      <dgm:spPr/>
    </dgm:pt>
    <dgm:pt modelId="{0E9FD552-CAE3-BF4B-98C7-6D319E80508F}">
      <dgm:prSet phldrT="[Text]" custT="1"/>
      <dgm:spPr/>
      <dgm:t>
        <a:bodyPr/>
        <a:lstStyle/>
        <a:p>
          <a:pPr algn="l"/>
          <a:r>
            <a:rPr lang="en-US" sz="1600" b="1" dirty="0" err="1" smtClean="0">
              <a:solidFill>
                <a:schemeClr val="tx1">
                  <a:lumMod val="75000"/>
                  <a:lumOff val="25000"/>
                </a:schemeClr>
              </a:solidFill>
            </a:rPr>
            <a:t>Predirection</a:t>
          </a:r>
          <a:endParaRPr lang="en-US" sz="1600" b="1" dirty="0" smtClean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C5EBC11-FC6F-4248-ACB1-294A42918F2D}" type="parTrans" cxnId="{5E329FA7-6E44-F149-8E64-4692113A9B29}">
      <dgm:prSet/>
      <dgm:spPr/>
      <dgm:t>
        <a:bodyPr/>
        <a:lstStyle/>
        <a:p>
          <a:endParaRPr lang="en-US"/>
        </a:p>
      </dgm:t>
    </dgm:pt>
    <dgm:pt modelId="{71FF16EE-99D1-AB45-9815-7F7038CC26BC}" type="sibTrans" cxnId="{5E329FA7-6E44-F149-8E64-4692113A9B29}">
      <dgm:prSet/>
      <dgm:spPr/>
      <dgm:t>
        <a:bodyPr/>
        <a:lstStyle/>
        <a:p>
          <a:endParaRPr lang="en-US"/>
        </a:p>
      </dgm:t>
    </dgm:pt>
    <dgm:pt modelId="{C4379FB5-F643-1C4E-BE18-74B0898F5FC9}">
      <dgm:prSet phldrT="[Text]" custT="1"/>
      <dgm:spPr/>
      <dgm:t>
        <a:bodyPr/>
        <a:lstStyle/>
        <a:p>
          <a:pPr algn="l"/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Convex </a:t>
          </a:r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Relaxation</a:t>
          </a:r>
        </a:p>
      </dgm:t>
    </dgm:pt>
    <dgm:pt modelId="{E9724EE1-D1E2-974D-A1F2-1A8D84B45A4A}" type="parTrans" cxnId="{9AC187A8-585A-F745-88C0-4D5F59D59ABE}">
      <dgm:prSet/>
      <dgm:spPr/>
      <dgm:t>
        <a:bodyPr/>
        <a:lstStyle/>
        <a:p>
          <a:endParaRPr lang="en-US"/>
        </a:p>
      </dgm:t>
    </dgm:pt>
    <dgm:pt modelId="{5FE7C056-F13B-1349-97C1-7E7BCB0B83DD}" type="sibTrans" cxnId="{9AC187A8-585A-F745-88C0-4D5F59D59ABE}">
      <dgm:prSet/>
      <dgm:spPr/>
      <dgm:t>
        <a:bodyPr/>
        <a:lstStyle/>
        <a:p>
          <a:endParaRPr lang="en-US"/>
        </a:p>
      </dgm:t>
    </dgm:pt>
    <dgm:pt modelId="{B72E35D6-EAF7-F946-80DA-92A3007FB024}">
      <dgm:prSet phldrT="[Text]" custT="1"/>
      <dgm:spPr/>
      <dgm:t>
        <a:bodyPr/>
        <a:lstStyle/>
        <a:p>
          <a:pPr algn="l"/>
          <a:r>
            <a: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rPr>
            <a:t>Solution Recovery</a:t>
          </a: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Recover the discrete variable </a:t>
          </a: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Which pumps/values to </a:t>
          </a:r>
        </a:p>
        <a:p>
          <a:pPr algn="l"/>
          <a:r>
            <a:rPr lang="en-US" sz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turn off/on ?</a:t>
          </a:r>
          <a:endParaRPr lang="en-US" sz="1200" b="1" dirty="0" smtClean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EEF6C67-C4BD-D849-85FA-2F9FF4384CBE}" type="parTrans" cxnId="{88E67BE0-3F0C-5A43-B46F-AB0895501DCB}">
      <dgm:prSet/>
      <dgm:spPr/>
      <dgm:t>
        <a:bodyPr/>
        <a:lstStyle/>
        <a:p>
          <a:endParaRPr lang="en-US"/>
        </a:p>
      </dgm:t>
    </dgm:pt>
    <dgm:pt modelId="{C31FF29C-51B5-7148-A00E-95884EFDB232}" type="sibTrans" cxnId="{88E67BE0-3F0C-5A43-B46F-AB0895501DCB}">
      <dgm:prSet/>
      <dgm:spPr/>
      <dgm:t>
        <a:bodyPr/>
        <a:lstStyle/>
        <a:p>
          <a:endParaRPr lang="en-US"/>
        </a:p>
      </dgm:t>
    </dgm:pt>
    <dgm:pt modelId="{9D92168A-E1B6-0841-8C85-2C452B30F1DA}" type="pres">
      <dgm:prSet presAssocID="{76CD0FE1-1CAD-2140-BE84-873F5FADC42E}" presName="Name0" presStyleCnt="0">
        <dgm:presLayoutVars>
          <dgm:dir/>
          <dgm:resizeHandles val="exact"/>
        </dgm:presLayoutVars>
      </dgm:prSet>
      <dgm:spPr/>
    </dgm:pt>
    <dgm:pt modelId="{A36CF06B-E8A3-4A41-9848-A250AC5184EE}" type="pres">
      <dgm:prSet presAssocID="{76CD0FE1-1CAD-2140-BE84-873F5FADC42E}" presName="arrow" presStyleLbl="bgShp" presStyleIdx="0" presStyleCnt="1" custScaleY="147151" custLinFactNeighborX="442" custLinFactNeighborY="993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519EBAC-8032-CE4C-9856-F329A4970646}" type="pres">
      <dgm:prSet presAssocID="{76CD0FE1-1CAD-2140-BE84-873F5FADC42E}" presName="points" presStyleCnt="0"/>
      <dgm:spPr/>
    </dgm:pt>
    <dgm:pt modelId="{228B6B3C-E625-3545-B0F9-02777034EEF8}" type="pres">
      <dgm:prSet presAssocID="{0E9FD552-CAE3-BF4B-98C7-6D319E80508F}" presName="compositeA" presStyleCnt="0"/>
      <dgm:spPr/>
    </dgm:pt>
    <dgm:pt modelId="{50C87D40-9BF3-3E49-BECA-8EFF6145AD55}" type="pres">
      <dgm:prSet presAssocID="{0E9FD552-CAE3-BF4B-98C7-6D319E80508F}" presName="textA" presStyleLbl="revTx" presStyleIdx="0" presStyleCnt="3" custScaleX="88717" custScaleY="33333" custLinFactNeighborX="16487" custLinFactNeighborY="5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278B0-335C-2D4F-9EA9-3F8BF440CC95}" type="pres">
      <dgm:prSet presAssocID="{0E9FD552-CAE3-BF4B-98C7-6D319E80508F}" presName="circleA" presStyleLbl="node1" presStyleIdx="0" presStyleCnt="3" custScaleX="200350" custScaleY="200350" custLinFactY="11287" custLinFactNeighborX="350" custLinFactNeighborY="100000"/>
      <dgm:spPr>
        <a:ln>
          <a:solidFill>
            <a:srgbClr val="A70532"/>
          </a:solidFill>
        </a:ln>
      </dgm:spPr>
      <dgm:t>
        <a:bodyPr/>
        <a:lstStyle/>
        <a:p>
          <a:endParaRPr lang="en-US"/>
        </a:p>
      </dgm:t>
    </dgm:pt>
    <dgm:pt modelId="{ACEDDC34-BBD1-C347-9B21-9FA34B53D6B5}" type="pres">
      <dgm:prSet presAssocID="{0E9FD552-CAE3-BF4B-98C7-6D319E80508F}" presName="spaceA" presStyleCnt="0"/>
      <dgm:spPr/>
    </dgm:pt>
    <dgm:pt modelId="{CDA27A0A-4274-EA48-AC1A-30714A6DE501}" type="pres">
      <dgm:prSet presAssocID="{71FF16EE-99D1-AB45-9815-7F7038CC26BC}" presName="space" presStyleCnt="0"/>
      <dgm:spPr/>
    </dgm:pt>
    <dgm:pt modelId="{B5BB1EEB-68B0-8E44-9EE5-27F747AD3D12}" type="pres">
      <dgm:prSet presAssocID="{C4379FB5-F643-1C4E-BE18-74B0898F5FC9}" presName="compositeB" presStyleCnt="0"/>
      <dgm:spPr/>
    </dgm:pt>
    <dgm:pt modelId="{8AF617EE-C762-5C4B-A1B3-3C2C9324E56F}" type="pres">
      <dgm:prSet presAssocID="{C4379FB5-F643-1C4E-BE18-74B0898F5FC9}" presName="textB" presStyleLbl="revTx" presStyleIdx="1" presStyleCnt="3" custScaleX="105026" custScaleY="44444" custLinFactNeighborX="15590" custLinFactNeighborY="-19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A4F5DF-EDA1-C04E-B8BA-5CB02B86C562}" type="pres">
      <dgm:prSet presAssocID="{C4379FB5-F643-1C4E-BE18-74B0898F5FC9}" presName="circleB" presStyleLbl="node1" presStyleIdx="1" presStyleCnt="3" custScaleX="200000" custScaleY="200000" custLinFactNeighborX="5555" custLinFactNeighborY="-9671"/>
      <dgm:spPr>
        <a:ln>
          <a:solidFill>
            <a:srgbClr val="A70532"/>
          </a:solidFill>
        </a:ln>
      </dgm:spPr>
      <dgm:t>
        <a:bodyPr/>
        <a:lstStyle/>
        <a:p>
          <a:endParaRPr lang="en-US"/>
        </a:p>
      </dgm:t>
    </dgm:pt>
    <dgm:pt modelId="{979F03D7-0A4B-E34D-A6B3-85825FCC6B9C}" type="pres">
      <dgm:prSet presAssocID="{C4379FB5-F643-1C4E-BE18-74B0898F5FC9}" presName="spaceB" presStyleCnt="0"/>
      <dgm:spPr/>
    </dgm:pt>
    <dgm:pt modelId="{44CF0C3F-85C1-774B-B852-A7BFEBF2B075}" type="pres">
      <dgm:prSet presAssocID="{5FE7C056-F13B-1349-97C1-7E7BCB0B83DD}" presName="space" presStyleCnt="0"/>
      <dgm:spPr/>
    </dgm:pt>
    <dgm:pt modelId="{3D76F690-3495-3C4A-9B7A-BE39A927E996}" type="pres">
      <dgm:prSet presAssocID="{B72E35D6-EAF7-F946-80DA-92A3007FB024}" presName="compositeA" presStyleCnt="0"/>
      <dgm:spPr/>
    </dgm:pt>
    <dgm:pt modelId="{5FDC6523-0B2F-EE4F-BB86-24C995E5C63C}" type="pres">
      <dgm:prSet presAssocID="{B72E35D6-EAF7-F946-80DA-92A3007FB024}" presName="textA" presStyleLbl="revTx" presStyleIdx="2" presStyleCnt="3" custLinFactNeighborX="40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4741E-5A30-3D42-9F6F-0FD159DF0292}" type="pres">
      <dgm:prSet presAssocID="{B72E35D6-EAF7-F946-80DA-92A3007FB024}" presName="circleA" presStyleLbl="node1" presStyleIdx="2" presStyleCnt="3" custScaleX="200000" custScaleY="200000" custLinFactNeighborX="10936" custLinFactNeighborY="44445"/>
      <dgm:spPr>
        <a:ln>
          <a:solidFill>
            <a:srgbClr val="A70532"/>
          </a:solidFill>
        </a:ln>
      </dgm:spPr>
    </dgm:pt>
    <dgm:pt modelId="{099DBC78-7A06-9C41-A57A-B586740479A1}" type="pres">
      <dgm:prSet presAssocID="{B72E35D6-EAF7-F946-80DA-92A3007FB024}" presName="spaceA" presStyleCnt="0"/>
      <dgm:spPr/>
    </dgm:pt>
  </dgm:ptLst>
  <dgm:cxnLst>
    <dgm:cxn modelId="{6174314A-F578-4845-BB76-4DDC55079D98}" type="presOf" srcId="{76CD0FE1-1CAD-2140-BE84-873F5FADC42E}" destId="{9D92168A-E1B6-0841-8C85-2C452B30F1DA}" srcOrd="0" destOrd="0" presId="urn:microsoft.com/office/officeart/2005/8/layout/hProcess11"/>
    <dgm:cxn modelId="{88E67BE0-3F0C-5A43-B46F-AB0895501DCB}" srcId="{76CD0FE1-1CAD-2140-BE84-873F5FADC42E}" destId="{B72E35D6-EAF7-F946-80DA-92A3007FB024}" srcOrd="2" destOrd="0" parTransId="{6EEF6C67-C4BD-D849-85FA-2F9FF4384CBE}" sibTransId="{C31FF29C-51B5-7148-A00E-95884EFDB232}"/>
    <dgm:cxn modelId="{A3EF9445-8706-1346-9F9C-371FB5B1F376}" type="presOf" srcId="{0E9FD552-CAE3-BF4B-98C7-6D319E80508F}" destId="{50C87D40-9BF3-3E49-BECA-8EFF6145AD55}" srcOrd="0" destOrd="0" presId="urn:microsoft.com/office/officeart/2005/8/layout/hProcess11"/>
    <dgm:cxn modelId="{5E329FA7-6E44-F149-8E64-4692113A9B29}" srcId="{76CD0FE1-1CAD-2140-BE84-873F5FADC42E}" destId="{0E9FD552-CAE3-BF4B-98C7-6D319E80508F}" srcOrd="0" destOrd="0" parTransId="{FC5EBC11-FC6F-4248-ACB1-294A42918F2D}" sibTransId="{71FF16EE-99D1-AB45-9815-7F7038CC26BC}"/>
    <dgm:cxn modelId="{D3282C8D-A854-2346-A569-CBC37CE33D0E}" type="presOf" srcId="{B72E35D6-EAF7-F946-80DA-92A3007FB024}" destId="{5FDC6523-0B2F-EE4F-BB86-24C995E5C63C}" srcOrd="0" destOrd="0" presId="urn:microsoft.com/office/officeart/2005/8/layout/hProcess11"/>
    <dgm:cxn modelId="{CFCE907F-10BB-8645-8172-6E3EF29F958E}" type="presOf" srcId="{C4379FB5-F643-1C4E-BE18-74B0898F5FC9}" destId="{8AF617EE-C762-5C4B-A1B3-3C2C9324E56F}" srcOrd="0" destOrd="0" presId="urn:microsoft.com/office/officeart/2005/8/layout/hProcess11"/>
    <dgm:cxn modelId="{9AC187A8-585A-F745-88C0-4D5F59D59ABE}" srcId="{76CD0FE1-1CAD-2140-BE84-873F5FADC42E}" destId="{C4379FB5-F643-1C4E-BE18-74B0898F5FC9}" srcOrd="1" destOrd="0" parTransId="{E9724EE1-D1E2-974D-A1F2-1A8D84B45A4A}" sibTransId="{5FE7C056-F13B-1349-97C1-7E7BCB0B83DD}"/>
    <dgm:cxn modelId="{F5278B89-91E5-8C47-B3E1-724B92DBF59B}" type="presParOf" srcId="{9D92168A-E1B6-0841-8C85-2C452B30F1DA}" destId="{A36CF06B-E8A3-4A41-9848-A250AC5184EE}" srcOrd="0" destOrd="0" presId="urn:microsoft.com/office/officeart/2005/8/layout/hProcess11"/>
    <dgm:cxn modelId="{F34552BA-6CCD-B94B-B10D-E61B4E34945E}" type="presParOf" srcId="{9D92168A-E1B6-0841-8C85-2C452B30F1DA}" destId="{1519EBAC-8032-CE4C-9856-F329A4970646}" srcOrd="1" destOrd="0" presId="urn:microsoft.com/office/officeart/2005/8/layout/hProcess11"/>
    <dgm:cxn modelId="{91FE1A50-FCEC-2D4E-9743-E46A4B480C5A}" type="presParOf" srcId="{1519EBAC-8032-CE4C-9856-F329A4970646}" destId="{228B6B3C-E625-3545-B0F9-02777034EEF8}" srcOrd="0" destOrd="0" presId="urn:microsoft.com/office/officeart/2005/8/layout/hProcess11"/>
    <dgm:cxn modelId="{B9FFBF39-1940-3243-999F-7F4BD8372EF4}" type="presParOf" srcId="{228B6B3C-E625-3545-B0F9-02777034EEF8}" destId="{50C87D40-9BF3-3E49-BECA-8EFF6145AD55}" srcOrd="0" destOrd="0" presId="urn:microsoft.com/office/officeart/2005/8/layout/hProcess11"/>
    <dgm:cxn modelId="{1575C8EE-F576-B642-BE71-BFA968DB082F}" type="presParOf" srcId="{228B6B3C-E625-3545-B0F9-02777034EEF8}" destId="{F76278B0-335C-2D4F-9EA9-3F8BF440CC95}" srcOrd="1" destOrd="0" presId="urn:microsoft.com/office/officeart/2005/8/layout/hProcess11"/>
    <dgm:cxn modelId="{BDF4D1A0-EF40-4445-88E0-824F4D98CC1F}" type="presParOf" srcId="{228B6B3C-E625-3545-B0F9-02777034EEF8}" destId="{ACEDDC34-BBD1-C347-9B21-9FA34B53D6B5}" srcOrd="2" destOrd="0" presId="urn:microsoft.com/office/officeart/2005/8/layout/hProcess11"/>
    <dgm:cxn modelId="{857904C2-E8EA-6342-9732-E8D2E6F82CC4}" type="presParOf" srcId="{1519EBAC-8032-CE4C-9856-F329A4970646}" destId="{CDA27A0A-4274-EA48-AC1A-30714A6DE501}" srcOrd="1" destOrd="0" presId="urn:microsoft.com/office/officeart/2005/8/layout/hProcess11"/>
    <dgm:cxn modelId="{CF0F690B-010A-F346-9399-40DF74CC115B}" type="presParOf" srcId="{1519EBAC-8032-CE4C-9856-F329A4970646}" destId="{B5BB1EEB-68B0-8E44-9EE5-27F747AD3D12}" srcOrd="2" destOrd="0" presId="urn:microsoft.com/office/officeart/2005/8/layout/hProcess11"/>
    <dgm:cxn modelId="{0823A56B-0B41-1746-AD0C-409FBA26F248}" type="presParOf" srcId="{B5BB1EEB-68B0-8E44-9EE5-27F747AD3D12}" destId="{8AF617EE-C762-5C4B-A1B3-3C2C9324E56F}" srcOrd="0" destOrd="0" presId="urn:microsoft.com/office/officeart/2005/8/layout/hProcess11"/>
    <dgm:cxn modelId="{F65A4A50-C06F-2542-BA94-F27D611C12CD}" type="presParOf" srcId="{B5BB1EEB-68B0-8E44-9EE5-27F747AD3D12}" destId="{1EA4F5DF-EDA1-C04E-B8BA-5CB02B86C562}" srcOrd="1" destOrd="0" presId="urn:microsoft.com/office/officeart/2005/8/layout/hProcess11"/>
    <dgm:cxn modelId="{2AB95854-BC9B-6341-8475-33F3A466CA8A}" type="presParOf" srcId="{B5BB1EEB-68B0-8E44-9EE5-27F747AD3D12}" destId="{979F03D7-0A4B-E34D-A6B3-85825FCC6B9C}" srcOrd="2" destOrd="0" presId="urn:microsoft.com/office/officeart/2005/8/layout/hProcess11"/>
    <dgm:cxn modelId="{5EFEECF8-8C1D-BC44-BF5A-3AE8540FDACC}" type="presParOf" srcId="{1519EBAC-8032-CE4C-9856-F329A4970646}" destId="{44CF0C3F-85C1-774B-B852-A7BFEBF2B075}" srcOrd="3" destOrd="0" presId="urn:microsoft.com/office/officeart/2005/8/layout/hProcess11"/>
    <dgm:cxn modelId="{0CA4067C-8F28-5742-8E0E-EA98D551B942}" type="presParOf" srcId="{1519EBAC-8032-CE4C-9856-F329A4970646}" destId="{3D76F690-3495-3C4A-9B7A-BE39A927E996}" srcOrd="4" destOrd="0" presId="urn:microsoft.com/office/officeart/2005/8/layout/hProcess11"/>
    <dgm:cxn modelId="{67A5EE5B-BE31-864C-9CFE-3CD2845D04E9}" type="presParOf" srcId="{3D76F690-3495-3C4A-9B7A-BE39A927E996}" destId="{5FDC6523-0B2F-EE4F-BB86-24C995E5C63C}" srcOrd="0" destOrd="0" presId="urn:microsoft.com/office/officeart/2005/8/layout/hProcess11"/>
    <dgm:cxn modelId="{4F4A6DB5-B33C-6C4C-9A56-18F4C2BD712E}" type="presParOf" srcId="{3D76F690-3495-3C4A-9B7A-BE39A927E996}" destId="{EC74741E-5A30-3D42-9F6F-0FD159DF0292}" srcOrd="1" destOrd="0" presId="urn:microsoft.com/office/officeart/2005/8/layout/hProcess11"/>
    <dgm:cxn modelId="{3E40E35C-4873-554C-9C90-B454B23E4CAF}" type="presParOf" srcId="{3D76F690-3495-3C4A-9B7A-BE39A927E996}" destId="{099DBC78-7A06-9C41-A57A-B586740479A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CF06B-E8A3-4A41-9848-A250AC5184EE}">
      <dsp:nvSpPr>
        <dsp:cNvPr id="0" name=""/>
        <dsp:cNvSpPr/>
      </dsp:nvSpPr>
      <dsp:spPr>
        <a:xfrm>
          <a:off x="0" y="841565"/>
          <a:ext cx="8128000" cy="2018323"/>
        </a:xfrm>
        <a:prstGeom prst="notchedRightArrow">
          <a:avLst/>
        </a:prstGeom>
        <a:solidFill>
          <a:srgbClr val="FFADC1">
            <a:alpha val="3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87D40-9BF3-3E49-BECA-8EFF6145AD55}">
      <dsp:nvSpPr>
        <dsp:cNvPr id="0" name=""/>
        <dsp:cNvSpPr/>
      </dsp:nvSpPr>
      <dsp:spPr>
        <a:xfrm>
          <a:off x="514352" y="914401"/>
          <a:ext cx="2059759" cy="45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tx1">
                  <a:lumMod val="75000"/>
                  <a:lumOff val="25000"/>
                </a:schemeClr>
              </a:solidFill>
            </a:rPr>
            <a:t>Predirection</a:t>
          </a:r>
          <a:endParaRPr lang="en-US" sz="1600" b="1" kern="1200" dirty="0" smtClean="0">
            <a:solidFill>
              <a:schemeClr val="tx1">
                <a:lumMod val="75000"/>
                <a:lumOff val="25000"/>
              </a:schemeClr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Find optimal route direction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14352" y="914401"/>
        <a:ext cx="2059759" cy="457195"/>
      </dsp:txXfrm>
    </dsp:sp>
    <dsp:sp modelId="{F76278B0-335C-2D4F-9EA9-3F8BF440CC95}">
      <dsp:nvSpPr>
        <dsp:cNvPr id="0" name=""/>
        <dsp:cNvSpPr/>
      </dsp:nvSpPr>
      <dsp:spPr>
        <a:xfrm>
          <a:off x="819150" y="1524001"/>
          <a:ext cx="687000" cy="687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617EE-C762-5C4B-A1B3-3C2C9324E56F}">
      <dsp:nvSpPr>
        <dsp:cNvPr id="0" name=""/>
        <dsp:cNvSpPr/>
      </dsp:nvSpPr>
      <dsp:spPr>
        <a:xfrm>
          <a:off x="2800351" y="2362196"/>
          <a:ext cx="2438408" cy="609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Convex </a:t>
          </a: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Relaxation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Relax the objective and constraint    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  to be convex 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800351" y="2362196"/>
        <a:ext cx="2438408" cy="609593"/>
      </dsp:txXfrm>
    </dsp:sp>
    <dsp:sp modelId="{1EA4F5DF-EDA1-C04E-B8BA-5CB02B86C562}">
      <dsp:nvSpPr>
        <dsp:cNvPr id="0" name=""/>
        <dsp:cNvSpPr/>
      </dsp:nvSpPr>
      <dsp:spPr>
        <a:xfrm>
          <a:off x="3333748" y="1528939"/>
          <a:ext cx="685800" cy="685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C6523-0B2F-EE4F-BB86-24C995E5C63C}">
      <dsp:nvSpPr>
        <dsp:cNvPr id="0" name=""/>
        <dsp:cNvSpPr/>
      </dsp:nvSpPr>
      <dsp:spPr>
        <a:xfrm>
          <a:off x="5086339" y="0"/>
          <a:ext cx="2321718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Solution Recovery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Recover the discrete variable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Which pumps/values to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   turn off/on ?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086339" y="0"/>
        <a:ext cx="2321718" cy="1371600"/>
      </dsp:txXfrm>
    </dsp:sp>
    <dsp:sp modelId="{EC74741E-5A30-3D42-9F6F-0FD159DF0292}">
      <dsp:nvSpPr>
        <dsp:cNvPr id="0" name=""/>
        <dsp:cNvSpPr/>
      </dsp:nvSpPr>
      <dsp:spPr>
        <a:xfrm>
          <a:off x="5848349" y="1524001"/>
          <a:ext cx="685800" cy="685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CF06B-E8A3-4A41-9848-A250AC5184EE}">
      <dsp:nvSpPr>
        <dsp:cNvPr id="0" name=""/>
        <dsp:cNvSpPr/>
      </dsp:nvSpPr>
      <dsp:spPr>
        <a:xfrm>
          <a:off x="0" y="841565"/>
          <a:ext cx="8128000" cy="2018323"/>
        </a:xfrm>
        <a:prstGeom prst="notched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87D40-9BF3-3E49-BECA-8EFF6145AD55}">
      <dsp:nvSpPr>
        <dsp:cNvPr id="0" name=""/>
        <dsp:cNvSpPr/>
      </dsp:nvSpPr>
      <dsp:spPr>
        <a:xfrm>
          <a:off x="514352" y="914401"/>
          <a:ext cx="2059759" cy="45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tx1">
                  <a:lumMod val="75000"/>
                  <a:lumOff val="25000"/>
                </a:schemeClr>
              </a:solidFill>
            </a:rPr>
            <a:t>Predirection</a:t>
          </a:r>
          <a:endParaRPr lang="en-US" sz="1600" b="1" kern="1200" dirty="0" smtClean="0">
            <a:solidFill>
              <a:schemeClr val="tx1">
                <a:lumMod val="75000"/>
                <a:lumOff val="25000"/>
              </a:schemeClr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Find optimal route direction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14352" y="914401"/>
        <a:ext cx="2059759" cy="457195"/>
      </dsp:txXfrm>
    </dsp:sp>
    <dsp:sp modelId="{F76278B0-335C-2D4F-9EA9-3F8BF440CC95}">
      <dsp:nvSpPr>
        <dsp:cNvPr id="0" name=""/>
        <dsp:cNvSpPr/>
      </dsp:nvSpPr>
      <dsp:spPr>
        <a:xfrm>
          <a:off x="819150" y="1524001"/>
          <a:ext cx="687000" cy="687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617EE-C762-5C4B-A1B3-3C2C9324E56F}">
      <dsp:nvSpPr>
        <dsp:cNvPr id="0" name=""/>
        <dsp:cNvSpPr/>
      </dsp:nvSpPr>
      <dsp:spPr>
        <a:xfrm>
          <a:off x="2800351" y="2362196"/>
          <a:ext cx="2438408" cy="609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Convex </a:t>
          </a: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Relaxation</a:t>
          </a:r>
        </a:p>
      </dsp:txBody>
      <dsp:txXfrm>
        <a:off x="2800351" y="2362196"/>
        <a:ext cx="2438408" cy="609593"/>
      </dsp:txXfrm>
    </dsp:sp>
    <dsp:sp modelId="{1EA4F5DF-EDA1-C04E-B8BA-5CB02B86C562}">
      <dsp:nvSpPr>
        <dsp:cNvPr id="0" name=""/>
        <dsp:cNvSpPr/>
      </dsp:nvSpPr>
      <dsp:spPr>
        <a:xfrm>
          <a:off x="3333748" y="1528939"/>
          <a:ext cx="685800" cy="685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C6523-0B2F-EE4F-BB86-24C995E5C63C}">
      <dsp:nvSpPr>
        <dsp:cNvPr id="0" name=""/>
        <dsp:cNvSpPr/>
      </dsp:nvSpPr>
      <dsp:spPr>
        <a:xfrm>
          <a:off x="5355426" y="16267"/>
          <a:ext cx="2321718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Solution Recovery</a:t>
          </a:r>
        </a:p>
      </dsp:txBody>
      <dsp:txXfrm>
        <a:off x="5355426" y="16267"/>
        <a:ext cx="2321718" cy="1371600"/>
      </dsp:txXfrm>
    </dsp:sp>
    <dsp:sp modelId="{EC74741E-5A30-3D42-9F6F-0FD159DF0292}">
      <dsp:nvSpPr>
        <dsp:cNvPr id="0" name=""/>
        <dsp:cNvSpPr/>
      </dsp:nvSpPr>
      <dsp:spPr>
        <a:xfrm>
          <a:off x="5848349" y="1524001"/>
          <a:ext cx="685800" cy="685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CF06B-E8A3-4A41-9848-A250AC5184EE}">
      <dsp:nvSpPr>
        <dsp:cNvPr id="0" name=""/>
        <dsp:cNvSpPr/>
      </dsp:nvSpPr>
      <dsp:spPr>
        <a:xfrm>
          <a:off x="0" y="841565"/>
          <a:ext cx="8128000" cy="2018323"/>
        </a:xfrm>
        <a:prstGeom prst="notched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87D40-9BF3-3E49-BECA-8EFF6145AD55}">
      <dsp:nvSpPr>
        <dsp:cNvPr id="0" name=""/>
        <dsp:cNvSpPr/>
      </dsp:nvSpPr>
      <dsp:spPr>
        <a:xfrm>
          <a:off x="514352" y="914401"/>
          <a:ext cx="2059759" cy="45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tx1">
                  <a:lumMod val="75000"/>
                  <a:lumOff val="25000"/>
                </a:schemeClr>
              </a:solidFill>
            </a:rPr>
            <a:t>Predirection</a:t>
          </a:r>
          <a:endParaRPr lang="en-US" sz="1600" b="1" kern="1200" dirty="0" smtClean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14352" y="914401"/>
        <a:ext cx="2059759" cy="457195"/>
      </dsp:txXfrm>
    </dsp:sp>
    <dsp:sp modelId="{F76278B0-335C-2D4F-9EA9-3F8BF440CC95}">
      <dsp:nvSpPr>
        <dsp:cNvPr id="0" name=""/>
        <dsp:cNvSpPr/>
      </dsp:nvSpPr>
      <dsp:spPr>
        <a:xfrm>
          <a:off x="819150" y="1524001"/>
          <a:ext cx="687000" cy="687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617EE-C762-5C4B-A1B3-3C2C9324E56F}">
      <dsp:nvSpPr>
        <dsp:cNvPr id="0" name=""/>
        <dsp:cNvSpPr/>
      </dsp:nvSpPr>
      <dsp:spPr>
        <a:xfrm>
          <a:off x="2800351" y="2362196"/>
          <a:ext cx="2438408" cy="609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Convex </a:t>
          </a: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Relaxation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Relax the objective and constraint    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  to be convex </a:t>
          </a:r>
          <a:endParaRPr lang="en-US" sz="1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800351" y="2362196"/>
        <a:ext cx="2438408" cy="609593"/>
      </dsp:txXfrm>
    </dsp:sp>
    <dsp:sp modelId="{1EA4F5DF-EDA1-C04E-B8BA-5CB02B86C562}">
      <dsp:nvSpPr>
        <dsp:cNvPr id="0" name=""/>
        <dsp:cNvSpPr/>
      </dsp:nvSpPr>
      <dsp:spPr>
        <a:xfrm>
          <a:off x="3333748" y="1528939"/>
          <a:ext cx="685800" cy="685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C6523-0B2F-EE4F-BB86-24C995E5C63C}">
      <dsp:nvSpPr>
        <dsp:cNvPr id="0" name=""/>
        <dsp:cNvSpPr/>
      </dsp:nvSpPr>
      <dsp:spPr>
        <a:xfrm>
          <a:off x="5314958" y="16267"/>
          <a:ext cx="2321718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Solution Recovery</a:t>
          </a:r>
        </a:p>
      </dsp:txBody>
      <dsp:txXfrm>
        <a:off x="5314958" y="16267"/>
        <a:ext cx="2321718" cy="1371600"/>
      </dsp:txXfrm>
    </dsp:sp>
    <dsp:sp modelId="{EC74741E-5A30-3D42-9F6F-0FD159DF0292}">
      <dsp:nvSpPr>
        <dsp:cNvPr id="0" name=""/>
        <dsp:cNvSpPr/>
      </dsp:nvSpPr>
      <dsp:spPr>
        <a:xfrm>
          <a:off x="5848349" y="1524001"/>
          <a:ext cx="685800" cy="685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CF06B-E8A3-4A41-9848-A250AC5184EE}">
      <dsp:nvSpPr>
        <dsp:cNvPr id="0" name=""/>
        <dsp:cNvSpPr/>
      </dsp:nvSpPr>
      <dsp:spPr>
        <a:xfrm>
          <a:off x="0" y="841565"/>
          <a:ext cx="8128000" cy="2018323"/>
        </a:xfrm>
        <a:prstGeom prst="notched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87D40-9BF3-3E49-BECA-8EFF6145AD55}">
      <dsp:nvSpPr>
        <dsp:cNvPr id="0" name=""/>
        <dsp:cNvSpPr/>
      </dsp:nvSpPr>
      <dsp:spPr>
        <a:xfrm>
          <a:off x="514352" y="914401"/>
          <a:ext cx="2059759" cy="45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tx1">
                  <a:lumMod val="75000"/>
                  <a:lumOff val="25000"/>
                </a:schemeClr>
              </a:solidFill>
            </a:rPr>
            <a:t>Predirection</a:t>
          </a:r>
          <a:endParaRPr lang="en-US" sz="1600" b="1" kern="1200" dirty="0" smtClean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14352" y="914401"/>
        <a:ext cx="2059759" cy="457195"/>
      </dsp:txXfrm>
    </dsp:sp>
    <dsp:sp modelId="{F76278B0-335C-2D4F-9EA9-3F8BF440CC95}">
      <dsp:nvSpPr>
        <dsp:cNvPr id="0" name=""/>
        <dsp:cNvSpPr/>
      </dsp:nvSpPr>
      <dsp:spPr>
        <a:xfrm>
          <a:off x="819150" y="1524001"/>
          <a:ext cx="687000" cy="687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617EE-C762-5C4B-A1B3-3C2C9324E56F}">
      <dsp:nvSpPr>
        <dsp:cNvPr id="0" name=""/>
        <dsp:cNvSpPr/>
      </dsp:nvSpPr>
      <dsp:spPr>
        <a:xfrm>
          <a:off x="2800351" y="2362196"/>
          <a:ext cx="2438408" cy="609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Convex </a:t>
          </a: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Relaxation</a:t>
          </a:r>
        </a:p>
      </dsp:txBody>
      <dsp:txXfrm>
        <a:off x="2800351" y="2362196"/>
        <a:ext cx="2438408" cy="609593"/>
      </dsp:txXfrm>
    </dsp:sp>
    <dsp:sp modelId="{1EA4F5DF-EDA1-C04E-B8BA-5CB02B86C562}">
      <dsp:nvSpPr>
        <dsp:cNvPr id="0" name=""/>
        <dsp:cNvSpPr/>
      </dsp:nvSpPr>
      <dsp:spPr>
        <a:xfrm>
          <a:off x="3333748" y="1528939"/>
          <a:ext cx="685800" cy="685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C6523-0B2F-EE4F-BB86-24C995E5C63C}">
      <dsp:nvSpPr>
        <dsp:cNvPr id="0" name=""/>
        <dsp:cNvSpPr/>
      </dsp:nvSpPr>
      <dsp:spPr>
        <a:xfrm>
          <a:off x="5086339" y="0"/>
          <a:ext cx="2321718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Solution Recovery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Recover the discrete variable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- Which pumps/values to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turn off/on ?</a:t>
          </a:r>
          <a:endParaRPr lang="en-US" sz="1200" b="1" kern="1200" dirty="0" smtClean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086339" y="0"/>
        <a:ext cx="2321718" cy="1371600"/>
      </dsp:txXfrm>
    </dsp:sp>
    <dsp:sp modelId="{EC74741E-5A30-3D42-9F6F-0FD159DF0292}">
      <dsp:nvSpPr>
        <dsp:cNvPr id="0" name=""/>
        <dsp:cNvSpPr/>
      </dsp:nvSpPr>
      <dsp:spPr>
        <a:xfrm>
          <a:off x="5848349" y="1524001"/>
          <a:ext cx="685800" cy="685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705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FD4BA-DB9F-9146-B779-3185A8E12CD3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97BA1-5DAB-2040-AF21-239259E10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4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43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5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90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68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82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6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7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2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62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5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77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08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7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75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03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9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11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19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63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0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73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8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97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5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4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97BA1-5DAB-2040-AF21-239259E106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2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B2D0-CFBD-114A-81BB-DD5CCA9C8938}" type="datetime4">
              <a:rPr lang="en-US" smtClean="0"/>
              <a:t>March 26,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ED939-0667-2D43-8A89-094B3E2F319D}" type="datetime4">
              <a:rPr lang="en-US" smtClean="0"/>
              <a:t>March 26,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410F-5EED-C344-9F30-335AEAB0E357}" type="datetime4">
              <a:rPr lang="en-US" smtClean="0"/>
              <a:t>March 26,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C5AD-6790-B246-B4A1-6B2615AB0BF6}" type="datetime4">
              <a:rPr lang="en-US" smtClean="0"/>
              <a:t>March 26,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0C39-6CAD-6C4B-9D30-10194ACCE717}" type="datetime4">
              <a:rPr lang="en-US" smtClean="0"/>
              <a:t>March 26,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F6BB-3BEB-D946-B444-320BEAFA48FB}" type="datetime4">
              <a:rPr lang="en-US" smtClean="0"/>
              <a:t>March 26,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AA14-B38A-7F40-9FF3-0034022C83D5}" type="datetime4">
              <a:rPr lang="en-US" smtClean="0"/>
              <a:t>March 26,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B6A7-B78D-5840-BBC1-FCEB2D2434CE}" type="datetime4">
              <a:rPr lang="en-US" smtClean="0"/>
              <a:t>March 26,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AF39-739B-2740-8778-48D3165CC864}" type="datetime4">
              <a:rPr lang="en-US" smtClean="0"/>
              <a:t>March 26,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3147-5FEE-A447-94B3-1B5882889D17}" type="datetime4">
              <a:rPr lang="en-US" smtClean="0"/>
              <a:t>March 26,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E7A45-3223-5645-8EBA-6B1B0777D4F3}" type="datetime4">
              <a:rPr lang="en-US" smtClean="0"/>
              <a:t>March 26,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36115-622A-6F4A-BB09-1E898CFA2B04}" type="datetime4">
              <a:rPr lang="en-US" smtClean="0"/>
              <a:t>March 26,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51E38-E3F6-5642-A351-553188D67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2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tiff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tiff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.tiff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.tif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.tif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839" y="2998258"/>
            <a:ext cx="5745161" cy="50694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Water Supply Network Optimization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343400"/>
            <a:ext cx="6858000" cy="269169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Yinyu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Ye, Mike Phulsuksombati,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Guangjun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Su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424312"/>
            <a:ext cx="9144000" cy="1433688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3195992" cy="1799483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57200" y="4596871"/>
            <a:ext cx="6858000" cy="269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March, 2017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4200" y="5943600"/>
            <a:ext cx="2648413" cy="38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25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Water Supply Network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Main question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Can we model the problem as convex programming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 optimality</a:t>
            </a:r>
          </a:p>
          <a:p>
            <a:pPr marL="742950" lvl="3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Fast computation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352800"/>
            <a:ext cx="3657600" cy="2743200"/>
          </a:xfrm>
          <a:prstGeom prst="rect">
            <a:avLst/>
          </a:prstGeom>
        </p:spPr>
      </p:pic>
      <p:sp>
        <p:nvSpPr>
          <p:cNvPr id="14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346408"/>
            <a:ext cx="2057400" cy="365125"/>
          </a:xfrm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 err="1" smtClean="0"/>
              <a:t>wikimedia</a:t>
            </a:r>
            <a:r>
              <a:rPr lang="en-US" dirty="0" smtClean="0"/>
              <a:t>/commons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8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Our Convex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Water supply network is modeled as a </a:t>
            </a:r>
            <a:r>
              <a:rPr 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directed graph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with</a:t>
            </a: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Node:      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water source, consumer, junction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Edge:       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pipe segment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Overview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4694873"/>
              </p:ext>
            </p:extLst>
          </p:nvPr>
        </p:nvGraphicFramePr>
        <p:xfrm>
          <a:off x="628650" y="3048000"/>
          <a:ext cx="81280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r="11549"/>
          <a:stretch/>
        </p:blipFill>
        <p:spPr>
          <a:xfrm>
            <a:off x="1600200" y="4648200"/>
            <a:ext cx="381000" cy="501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43530" r="12500"/>
          <a:stretch/>
        </p:blipFill>
        <p:spPr>
          <a:xfrm>
            <a:off x="4062844" y="4816876"/>
            <a:ext cx="484909" cy="298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1" b="7722"/>
          <a:stretch/>
        </p:blipFill>
        <p:spPr>
          <a:xfrm>
            <a:off x="6629398" y="4724400"/>
            <a:ext cx="420626" cy="390881"/>
          </a:xfrm>
          <a:prstGeom prst="rect">
            <a:avLst/>
          </a:prstGeom>
        </p:spPr>
      </p:pic>
      <p:sp>
        <p:nvSpPr>
          <p:cNvPr id="15" name="Notched Right Arrow 14"/>
          <p:cNvSpPr/>
          <p:nvPr/>
        </p:nvSpPr>
        <p:spPr>
          <a:xfrm>
            <a:off x="628650" y="3889572"/>
            <a:ext cx="2571750" cy="2018323"/>
          </a:xfrm>
          <a:prstGeom prst="notchedRightArrow">
            <a:avLst>
              <a:gd name="adj1" fmla="val 49430"/>
              <a:gd name="adj2" fmla="val 50000"/>
            </a:avLst>
          </a:prstGeom>
          <a:blipFill dpi="0" rotWithShape="0">
            <a:blip r:embed="rId12"/>
            <a:srcRect/>
            <a:stretch>
              <a:fillRect l="1" r="-216049"/>
            </a:stretch>
          </a:blip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Notched Right Arrow 15"/>
          <p:cNvSpPr/>
          <p:nvPr/>
        </p:nvSpPr>
        <p:spPr>
          <a:xfrm>
            <a:off x="3190875" y="3889570"/>
            <a:ext cx="2571750" cy="2018323"/>
          </a:xfrm>
          <a:prstGeom prst="notchedRightArrow">
            <a:avLst>
              <a:gd name="adj1" fmla="val 49430"/>
              <a:gd name="adj2" fmla="val 50000"/>
            </a:avLst>
          </a:prstGeom>
          <a:blipFill dpi="0" rotWithShape="0">
            <a:blip r:embed="rId12"/>
            <a:srcRect/>
            <a:stretch>
              <a:fillRect l="1" r="-216049"/>
            </a:stretch>
          </a:blip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Notched Right Arrow 16"/>
          <p:cNvSpPr/>
          <p:nvPr/>
        </p:nvSpPr>
        <p:spPr>
          <a:xfrm>
            <a:off x="5695950" y="3889570"/>
            <a:ext cx="2571750" cy="2018323"/>
          </a:xfrm>
          <a:prstGeom prst="notchedRightArrow">
            <a:avLst>
              <a:gd name="adj1" fmla="val 49430"/>
              <a:gd name="adj2" fmla="val 50000"/>
            </a:avLst>
          </a:prstGeom>
          <a:blipFill dpi="0" rotWithShape="0">
            <a:blip r:embed="rId12"/>
            <a:srcRect/>
            <a:stretch>
              <a:fillRect l="1" r="-216049"/>
            </a:stretch>
          </a:blip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Mathematical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Objective Function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General Notation</a:t>
                </a: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𝑞</m:t>
                    </m:r>
                    <m:r>
                      <a:rPr lang="en-US" sz="1600" b="0" i="1" baseline="-25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𝑖𝑗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  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 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flow 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between edge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                                                              </a:t>
                </a: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h</m:t>
                    </m:r>
                    <m:r>
                      <a:rPr lang="en-US" sz="1600" b="0" i="1" baseline="-25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 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-  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pressure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at each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𝑖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endParaRPr lang="en-US" sz="2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Minimum Energy Flow</a:t>
                </a: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Energy = pressure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flow</a:t>
                </a:r>
              </a:p>
            </p:txBody>
          </p:sp>
        </mc:Choice>
        <mc:Fallback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0">
                <a:blip r:embed="rId4"/>
                <a:stretch>
                  <a:fillRect l="-773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36" y="5257800"/>
            <a:ext cx="2225328" cy="57789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456461" y="3881962"/>
            <a:ext cx="1962150" cy="89140"/>
            <a:chOff x="3600450" y="3568460"/>
            <a:chExt cx="1962150" cy="8914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676650" y="3606560"/>
              <a:ext cx="1809750" cy="12940"/>
            </a:xfrm>
            <a:prstGeom prst="straightConnector1">
              <a:avLst/>
            </a:prstGeom>
            <a:ln w="28575">
              <a:solidFill>
                <a:srgbClr val="A705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600450" y="3568460"/>
              <a:ext cx="76200" cy="76200"/>
            </a:xfrm>
            <a:prstGeom prst="ellipse">
              <a:avLst/>
            </a:prstGeom>
            <a:solidFill>
              <a:srgbClr val="FFADC1"/>
            </a:solidFill>
            <a:ln>
              <a:solidFill>
                <a:srgbClr val="A705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486400" y="3581400"/>
              <a:ext cx="76200" cy="76200"/>
            </a:xfrm>
            <a:prstGeom prst="ellipse">
              <a:avLst/>
            </a:prstGeom>
            <a:solidFill>
              <a:srgbClr val="FFADC1"/>
            </a:solidFill>
            <a:ln>
              <a:solidFill>
                <a:srgbClr val="A705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304061" y="349385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h</m:t>
                      </m:r>
                      <m:r>
                        <a:rPr lang="en-US" i="1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061" y="3493858"/>
                <a:ext cx="304800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228111" y="3486399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h</m:t>
                      </m:r>
                      <m:r>
                        <a:rPr lang="en-US" b="0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111" y="3486399"/>
                <a:ext cx="304800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1200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4183101" y="3538150"/>
                <a:ext cx="470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𝑞</m:t>
                      </m:r>
                      <m:r>
                        <a:rPr lang="en-US" i="1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𝑖𝑗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101" y="3538150"/>
                <a:ext cx="47077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0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Mathematical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Constraints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Flow conservation constraint</a:t>
                </a: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For junction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𝑗</m:t>
                    </m:r>
                  </m:oMath>
                </a14:m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, let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1600" b="0" i="1" baseline="30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1600" b="0" i="1" baseline="30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denote the set of incoming and outgoing edges</a:t>
                </a: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1800"/>
                  </a:spcAft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i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ncoming flow </a:t>
                </a:r>
                <a:r>
                  <a:rPr lang="mr-IN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–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outgoing flow = demand     (demand is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0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for non-customers node)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Pressure-loss constraint</a:t>
                </a: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Water flow through the network is induced by different pressure level at the nodes</a:t>
                </a: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1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Darcy-</a:t>
                </a:r>
                <a:r>
                  <a:rPr lang="en-US" sz="1600" i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Weisbach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equation</a:t>
                </a:r>
              </a:p>
            </p:txBody>
          </p:sp>
        </mc:Choice>
        <mc:Fallback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0">
                <a:blip r:embed="rId4"/>
                <a:stretch>
                  <a:fillRect l="-773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743200"/>
            <a:ext cx="3054036" cy="55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80" y="5176345"/>
            <a:ext cx="2286000" cy="5386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371600" y="5644055"/>
                <a:ext cx="548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sz="1600" b="0" i="1" baseline="-25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𝑖𝑗</m:t>
                    </m:r>
                  </m:oMath>
                </a14:m>
                <a:r>
                  <a:rPr lang="en-US" sz="1600" baseline="-25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 the loss coefficient due to friction </a:t>
                </a:r>
                <a:endParaRPr lang="en-US" sz="1600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44055"/>
                <a:ext cx="5486400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556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05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Mathematical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Model Summary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Minimum Energy Flow</a:t>
            </a: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objective is convex, but the pressure-loss constraint is nonconvex. </a:t>
            </a: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Therefore, the minimum energy flow problem is nonconvex.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514600"/>
            <a:ext cx="3429000" cy="169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Mathematical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Model Summary (Matrix version)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Minimum Energy Flow</a:t>
            </a: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objective is convex, but the pressure-loss constraint is nonconvex. </a:t>
            </a: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Therefore, the minimum energy flow problem is </a:t>
            </a:r>
            <a:r>
              <a:rPr lang="en-US" sz="1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nonconvex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0489"/>
            <a:ext cx="1981200" cy="154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Our Convex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Overview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3675808"/>
              </p:ext>
            </p:extLst>
          </p:nvPr>
        </p:nvGraphicFramePr>
        <p:xfrm>
          <a:off x="628650" y="2058591"/>
          <a:ext cx="81280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r="11549"/>
          <a:stretch/>
        </p:blipFill>
        <p:spPr>
          <a:xfrm>
            <a:off x="1600200" y="3658791"/>
            <a:ext cx="381000" cy="501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43530" r="12500"/>
          <a:stretch/>
        </p:blipFill>
        <p:spPr>
          <a:xfrm>
            <a:off x="4062844" y="3827467"/>
            <a:ext cx="484909" cy="298405"/>
          </a:xfrm>
          <a:prstGeom prst="rect">
            <a:avLst/>
          </a:prstGeom>
        </p:spPr>
      </p:pic>
      <p:sp>
        <p:nvSpPr>
          <p:cNvPr id="14" name="Notched Right Arrow 13"/>
          <p:cNvSpPr/>
          <p:nvPr/>
        </p:nvSpPr>
        <p:spPr>
          <a:xfrm>
            <a:off x="609600" y="2895600"/>
            <a:ext cx="2571750" cy="2018323"/>
          </a:xfrm>
          <a:prstGeom prst="notchedRightArrow">
            <a:avLst>
              <a:gd name="adj1" fmla="val 49430"/>
              <a:gd name="adj2" fmla="val 50000"/>
            </a:avLst>
          </a:prstGeom>
          <a:blipFill dpi="0" rotWithShape="0">
            <a:blip r:embed="rId11"/>
            <a:srcRect/>
            <a:stretch>
              <a:fillRect l="1" r="-216049"/>
            </a:stretch>
          </a:blip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1" b="7722"/>
          <a:stretch/>
        </p:blipFill>
        <p:spPr>
          <a:xfrm>
            <a:off x="6629398" y="3734991"/>
            <a:ext cx="420626" cy="3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Predirection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Find the optimal flow direction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Pure Flow Model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Solve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pure flow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problem (ignoring all pressure-related constraints)                             on the </a:t>
            </a:r>
            <a:r>
              <a:rPr lang="en-US" sz="1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bidirectional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graph</a:t>
            </a:r>
          </a:p>
          <a:p>
            <a:pPr marL="742950" lvl="3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Determine the direction of the flow based on the solution of pure flow problem</a:t>
            </a:r>
          </a:p>
          <a:p>
            <a:pPr marL="742950" lvl="3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Note that pressure-loss constraint                       is satisfied due to the optimality condition of our objective. Moreover, the problem is </a:t>
            </a:r>
            <a:r>
              <a:rPr lang="en-US" sz="1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convex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475781"/>
            <a:ext cx="1752600" cy="1035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41774" r="5044" b="38446"/>
          <a:stretch/>
        </p:blipFill>
        <p:spPr>
          <a:xfrm>
            <a:off x="4328663" y="4876800"/>
            <a:ext cx="914401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5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Predirection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Solve the pure flow problem on bidirectional graph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575442"/>
            <a:ext cx="6100483" cy="3215758"/>
          </a:xfrm>
          <a:prstGeom prst="rect">
            <a:avLst/>
          </a:prstGeom>
        </p:spPr>
      </p:pic>
      <p:sp>
        <p:nvSpPr>
          <p:cNvPr id="17" name="Triangle 16"/>
          <p:cNvSpPr/>
          <p:nvPr/>
        </p:nvSpPr>
        <p:spPr>
          <a:xfrm rot="16200000" flipH="1">
            <a:off x="3733800" y="4526281"/>
            <a:ext cx="45719" cy="4571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575442"/>
            <a:ext cx="6099048" cy="3215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Predirection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Determine the direction of the flow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5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Agenda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rgbClr val="A70532"/>
                </a:solidFill>
                <a:latin typeface="Calibri" charset="0"/>
                <a:ea typeface="Calibri" charset="0"/>
                <a:cs typeface="Calibri" charset="0"/>
              </a:rPr>
              <a:t>Overview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A70532"/>
                </a:solidFill>
                <a:latin typeface="Calibri" charset="0"/>
                <a:ea typeface="Calibri" charset="0"/>
                <a:cs typeface="Calibri" charset="0"/>
              </a:rPr>
              <a:t>Background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1600" dirty="0" smtClean="0">
                <a:solidFill>
                  <a:srgbClr val="A70532"/>
                </a:solidFill>
                <a:latin typeface="Calibri" charset="0"/>
                <a:ea typeface="Calibri" charset="0"/>
                <a:cs typeface="Calibri" charset="0"/>
              </a:rPr>
              <a:t>Water Supply Network Model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 dirty="0" smtClean="0">
                <a:solidFill>
                  <a:srgbClr val="A70532"/>
                </a:solidFill>
                <a:latin typeface="Calibri" charset="0"/>
                <a:ea typeface="Calibri" charset="0"/>
                <a:cs typeface="Calibri" charset="0"/>
              </a:rPr>
              <a:t>Mathematical Model </a:t>
            </a:r>
            <a:endParaRPr lang="en-US" sz="2000" b="1" dirty="0">
              <a:solidFill>
                <a:srgbClr val="A70532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A70532"/>
                </a:solidFill>
                <a:latin typeface="Calibri" charset="0"/>
                <a:ea typeface="Calibri" charset="0"/>
                <a:cs typeface="Calibri" charset="0"/>
              </a:rPr>
              <a:t>Pure flow problem</a:t>
            </a:r>
            <a:endParaRPr lang="en-US" sz="1600" dirty="0">
              <a:solidFill>
                <a:srgbClr val="A70532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A70532"/>
                </a:solidFill>
                <a:latin typeface="Calibri" charset="0"/>
                <a:ea typeface="Calibri" charset="0"/>
                <a:cs typeface="Calibri" charset="0"/>
              </a:rPr>
              <a:t>Convex Relaxation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1600" dirty="0" smtClean="0">
                <a:solidFill>
                  <a:srgbClr val="A70532"/>
                </a:solidFill>
                <a:latin typeface="Calibri" charset="0"/>
                <a:ea typeface="Calibri" charset="0"/>
                <a:cs typeface="Calibri" charset="0"/>
              </a:rPr>
              <a:t>Network </a:t>
            </a:r>
            <a:r>
              <a:rPr lang="en-US" sz="1600" dirty="0" err="1" smtClean="0">
                <a:solidFill>
                  <a:srgbClr val="A70532"/>
                </a:solidFill>
                <a:latin typeface="Calibri" charset="0"/>
                <a:ea typeface="Calibri" charset="0"/>
                <a:cs typeface="Calibri" charset="0"/>
              </a:rPr>
              <a:t>Sparsification</a:t>
            </a:r>
            <a:endParaRPr lang="en-US" sz="1600" dirty="0" smtClean="0">
              <a:solidFill>
                <a:srgbClr val="A7053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A70532"/>
                </a:solidFill>
                <a:latin typeface="Calibri" charset="0"/>
                <a:ea typeface="Calibri" charset="0"/>
                <a:cs typeface="Calibri" charset="0"/>
              </a:rPr>
              <a:t>Numerical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Our Convex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Overview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842735766"/>
              </p:ext>
            </p:extLst>
          </p:nvPr>
        </p:nvGraphicFramePr>
        <p:xfrm>
          <a:off x="628650" y="2058591"/>
          <a:ext cx="81280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r="11549"/>
          <a:stretch/>
        </p:blipFill>
        <p:spPr>
          <a:xfrm>
            <a:off x="1600200" y="3658791"/>
            <a:ext cx="381000" cy="501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43530" r="12500"/>
          <a:stretch/>
        </p:blipFill>
        <p:spPr>
          <a:xfrm>
            <a:off x="4062844" y="3827467"/>
            <a:ext cx="484909" cy="298405"/>
          </a:xfrm>
          <a:prstGeom prst="rect">
            <a:avLst/>
          </a:prstGeom>
        </p:spPr>
      </p:pic>
      <p:sp>
        <p:nvSpPr>
          <p:cNvPr id="14" name="Notched Right Arrow 13"/>
          <p:cNvSpPr/>
          <p:nvPr/>
        </p:nvSpPr>
        <p:spPr>
          <a:xfrm>
            <a:off x="2881310" y="2900163"/>
            <a:ext cx="2847976" cy="2018323"/>
          </a:xfrm>
          <a:prstGeom prst="notchedRightArrow">
            <a:avLst>
              <a:gd name="adj1" fmla="val 49430"/>
              <a:gd name="adj2" fmla="val 50000"/>
            </a:avLst>
          </a:prstGeom>
          <a:blipFill dpi="0" rotWithShape="0">
            <a:blip r:embed="rId11"/>
            <a:srcRect/>
            <a:stretch>
              <a:fillRect l="1" r="-216049"/>
            </a:stretch>
          </a:blip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1" b="7722"/>
          <a:stretch/>
        </p:blipFill>
        <p:spPr>
          <a:xfrm>
            <a:off x="6629398" y="3734991"/>
            <a:ext cx="420626" cy="3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Convex Relaxation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Relax the pressure-loss constraint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Convex Relaxation Model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Relax the pressure loss constraint                      to</a:t>
                </a:r>
              </a:p>
              <a:p>
                <a:pPr marL="742950" lvl="3" indent="-28575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Decision variables: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,  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 ,  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𝑠</m:t>
                    </m:r>
                  </m:oMath>
                </a14:m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742950" lvl="3" indent="-28575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Penalty Weighted:  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sz="1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sz="1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1200150" lvl="4" indent="-28575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t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o adjust the contribution of each objective terms  </a:t>
                </a:r>
              </a:p>
              <a:p>
                <a:pPr marL="742950" lvl="3" indent="-28575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Note that the problem above is </a:t>
                </a:r>
                <a:r>
                  <a:rPr lang="en-US" sz="1600" u="sng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convex</a:t>
                </a:r>
              </a:p>
            </p:txBody>
          </p:sp>
        </mc:Choice>
        <mc:Fallback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0">
                <a:blip r:embed="rId4"/>
                <a:stretch>
                  <a:fillRect l="-773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41774" r="5044" b="38446"/>
          <a:stretch/>
        </p:blipFill>
        <p:spPr>
          <a:xfrm>
            <a:off x="4292599" y="3853337"/>
            <a:ext cx="914401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864131"/>
            <a:ext cx="863600" cy="261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2275582"/>
            <a:ext cx="3098800" cy="130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426480"/>
            <a:ext cx="6099048" cy="3364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Convex Relaxation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Solve the relaxation problem to get flow and pressure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426480"/>
            <a:ext cx="6099048" cy="3364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Convex Relaxation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Some edge will satisfy                       and some edge will have   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8483925">
            <a:off x="2162723" y="2985052"/>
            <a:ext cx="2024932" cy="569774"/>
          </a:xfrm>
          <a:prstGeom prst="rect">
            <a:avLst/>
          </a:prstGeom>
          <a:solidFill>
            <a:srgbClr val="FFADC1">
              <a:alpha val="12000"/>
            </a:srgbClr>
          </a:solidFill>
          <a:ln>
            <a:solidFill>
              <a:srgbClr val="A70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41774" r="5044" b="38446"/>
          <a:stretch/>
        </p:blipFill>
        <p:spPr>
          <a:xfrm>
            <a:off x="3105952" y="1859289"/>
            <a:ext cx="1216960" cy="40565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010400" y="1875173"/>
            <a:ext cx="1149350" cy="347477"/>
            <a:chOff x="5026025" y="1920922"/>
            <a:chExt cx="1149350" cy="347477"/>
          </a:xfrm>
          <a:solidFill>
            <a:schemeClr val="bg1"/>
          </a:solidFill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6025" y="1920922"/>
              <a:ext cx="1149350" cy="347477"/>
            </a:xfrm>
            <a:prstGeom prst="rect">
              <a:avLst/>
            </a:prstGeom>
            <a:grpFill/>
          </p:spPr>
        </p:pic>
        <p:sp>
          <p:nvSpPr>
            <p:cNvPr id="3" name="Rectangle 2"/>
            <p:cNvSpPr/>
            <p:nvPr/>
          </p:nvSpPr>
          <p:spPr>
            <a:xfrm>
              <a:off x="5486400" y="2133600"/>
              <a:ext cx="228600" cy="918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63192" y="3570645"/>
            <a:ext cx="833580" cy="252012"/>
            <a:chOff x="5026025" y="1920922"/>
            <a:chExt cx="1149350" cy="347477"/>
          </a:xfrm>
          <a:solidFill>
            <a:schemeClr val="bg1"/>
          </a:solidFill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6025" y="1920922"/>
              <a:ext cx="1149350" cy="347477"/>
            </a:xfrm>
            <a:prstGeom prst="rect">
              <a:avLst/>
            </a:prstGeom>
            <a:grpFill/>
          </p:spPr>
        </p:pic>
        <p:sp>
          <p:nvSpPr>
            <p:cNvPr id="19" name="Rectangle 18"/>
            <p:cNvSpPr/>
            <p:nvPr/>
          </p:nvSpPr>
          <p:spPr>
            <a:xfrm>
              <a:off x="5486400" y="2133600"/>
              <a:ext cx="228600" cy="918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83130" y="3514880"/>
            <a:ext cx="1138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Clearly,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 this edge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130" y="5199252"/>
            <a:ext cx="2645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actually gives us some useful information about the network!</a:t>
            </a:r>
          </a:p>
        </p:txBody>
      </p:sp>
    </p:spTree>
    <p:extLst>
      <p:ext uri="{BB962C8B-B14F-4D97-AF65-F5344CB8AC3E}">
        <p14:creationId xmlns:p14="http://schemas.microsoft.com/office/powerpoint/2010/main" val="14319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Our Convex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Overview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955837002"/>
              </p:ext>
            </p:extLst>
          </p:nvPr>
        </p:nvGraphicFramePr>
        <p:xfrm>
          <a:off x="628650" y="2058591"/>
          <a:ext cx="81280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r="11549"/>
          <a:stretch/>
        </p:blipFill>
        <p:spPr>
          <a:xfrm>
            <a:off x="1600200" y="3658791"/>
            <a:ext cx="381000" cy="501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43530" r="12500"/>
          <a:stretch/>
        </p:blipFill>
        <p:spPr>
          <a:xfrm>
            <a:off x="4062844" y="3827467"/>
            <a:ext cx="484909" cy="298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1" b="7722"/>
          <a:stretch/>
        </p:blipFill>
        <p:spPr>
          <a:xfrm>
            <a:off x="6629398" y="3734991"/>
            <a:ext cx="420626" cy="390881"/>
          </a:xfrm>
          <a:prstGeom prst="rect">
            <a:avLst/>
          </a:prstGeom>
        </p:spPr>
      </p:pic>
      <p:sp>
        <p:nvSpPr>
          <p:cNvPr id="14" name="Notched Right Arrow 13"/>
          <p:cNvSpPr/>
          <p:nvPr/>
        </p:nvSpPr>
        <p:spPr>
          <a:xfrm>
            <a:off x="5486400" y="2900163"/>
            <a:ext cx="3270250" cy="2018323"/>
          </a:xfrm>
          <a:prstGeom prst="notchedRightArrow">
            <a:avLst>
              <a:gd name="adj1" fmla="val 49430"/>
              <a:gd name="adj2" fmla="val 50000"/>
            </a:avLst>
          </a:prstGeom>
          <a:solidFill>
            <a:srgbClr val="FFADC1">
              <a:alpha val="32000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426480"/>
            <a:ext cx="6099048" cy="3364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Solution Recovery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538596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We can recover the discrete </a:t>
            </a:r>
            <a:r>
              <a:rPr 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decision variable from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dges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that are not satisfy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8483925">
            <a:off x="2162723" y="2985052"/>
            <a:ext cx="2024932" cy="569774"/>
          </a:xfrm>
          <a:prstGeom prst="rect">
            <a:avLst/>
          </a:prstGeom>
          <a:solidFill>
            <a:srgbClr val="FFADC1">
              <a:alpha val="12000"/>
            </a:srgbClr>
          </a:solidFill>
          <a:ln>
            <a:solidFill>
              <a:srgbClr val="A70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48737" y="4271129"/>
            <a:ext cx="2645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this edge is a valve, the valve should be turn off (0)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41774" r="5044" b="38446"/>
          <a:stretch/>
        </p:blipFill>
        <p:spPr>
          <a:xfrm>
            <a:off x="1463192" y="1915614"/>
            <a:ext cx="1216960" cy="4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426480"/>
            <a:ext cx="6099048" cy="3364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Solution Recovery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538596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We can recover the discrete decision variable from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dges that are not satisfy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11884" y="4288273"/>
            <a:ext cx="2174516" cy="569774"/>
          </a:xfrm>
          <a:prstGeom prst="rect">
            <a:avLst/>
          </a:prstGeom>
          <a:solidFill>
            <a:srgbClr val="FFADC1">
              <a:alpha val="12000"/>
            </a:srgbClr>
          </a:solidFill>
          <a:ln>
            <a:solidFill>
              <a:srgbClr val="A70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06930" y="4858047"/>
            <a:ext cx="2645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this edge is a pump, the pump should be turn on (1) to raise the end node pressure to 1265 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41774" r="5044" b="38446"/>
          <a:stretch/>
        </p:blipFill>
        <p:spPr>
          <a:xfrm>
            <a:off x="1463192" y="1915614"/>
            <a:ext cx="1216960" cy="4056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" y="4265383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edge does not satisfy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(require some calculation) 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41774" r="5044" b="38446"/>
          <a:stretch/>
        </p:blipFill>
        <p:spPr>
          <a:xfrm>
            <a:off x="772095" y="4531889"/>
            <a:ext cx="837061" cy="27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Numerical Example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Real Municipal Water Supply Network 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346408"/>
            <a:ext cx="2057400" cy="365125"/>
          </a:xfrm>
        </p:spPr>
        <p:txBody>
          <a:bodyPr/>
          <a:lstStyle/>
          <a:p>
            <a:r>
              <a:rPr lang="en-US" dirty="0" smtClean="0"/>
              <a:t>Source: </a:t>
            </a:r>
            <a:r>
              <a:rPr lang="en-US" dirty="0" smtClean="0"/>
              <a:t>Siemens AG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353296"/>
              </p:ext>
            </p:extLst>
          </p:nvPr>
        </p:nvGraphicFramePr>
        <p:xfrm>
          <a:off x="6553200" y="1752600"/>
          <a:ext cx="1868188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4400"/>
                <a:gridCol w="953788"/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Nodes</a:t>
                      </a:r>
                      <a:endParaRPr lang="en-US" sz="1200" dirty="0"/>
                    </a:p>
                  </a:txBody>
                  <a:tcPr>
                    <a:solidFill>
                      <a:srgbClr val="A705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Reservoir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Tank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Junction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7,099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Consumer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846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2355"/>
            <a:ext cx="5308215" cy="457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251058"/>
              </p:ext>
            </p:extLst>
          </p:nvPr>
        </p:nvGraphicFramePr>
        <p:xfrm>
          <a:off x="6528758" y="4075502"/>
          <a:ext cx="1899344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8842"/>
                <a:gridCol w="960502"/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Edges</a:t>
                      </a:r>
                      <a:endParaRPr lang="en-US" sz="1200" dirty="0"/>
                    </a:p>
                  </a:txBody>
                  <a:tcPr>
                    <a:solidFill>
                      <a:srgbClr val="A705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Pipes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6,074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Valves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1961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Pumps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34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Numerical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Result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897638"/>
                  </p:ext>
                </p:extLst>
              </p:nvPr>
            </p:nvGraphicFramePr>
            <p:xfrm>
              <a:off x="2133600" y="2810542"/>
              <a:ext cx="4876800" cy="318782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19200"/>
                    <a:gridCol w="1219200"/>
                    <a:gridCol w="1219200"/>
                    <a:gridCol w="1219200"/>
                  </a:tblGrid>
                  <a:tr h="853439">
                    <a:tc>
                      <a:txBody>
                        <a:bodyPr/>
                        <a:lstStyle/>
                        <a:p>
                          <a:endParaRPr lang="en-US" sz="1200" dirty="0">
                            <a:solidFill>
                              <a:srgbClr val="A7053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Pure Flow</a:t>
                          </a:r>
                          <a:r>
                            <a:rPr lang="en-US" sz="1200" baseline="0" dirty="0" smtClean="0">
                              <a:solidFill>
                                <a:schemeClr val="bg1"/>
                              </a:solidFill>
                            </a:rPr>
                            <a:t> Problem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A705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Convex Relaxation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(w/o</a:t>
                          </a:r>
                          <a:r>
                            <a:rPr lang="en-US" sz="1200" baseline="0" dirty="0" smtClean="0">
                              <a:solidFill>
                                <a:schemeClr val="bg1"/>
                              </a:solidFill>
                            </a:rPr>
                            <a:t> adjusting penalty</a:t>
                          </a:r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solidFill>
                          <a:srgbClr val="A705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Convex Relaxation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(adjusting penalty)</a:t>
                          </a:r>
                        </a:p>
                        <a:p>
                          <a:pPr algn="ctr"/>
                          <a:endParaRPr lang="en-US" sz="1200" dirty="0">
                            <a:solidFill>
                              <a:srgbClr val="A70532"/>
                            </a:solidFill>
                          </a:endParaRPr>
                        </a:p>
                      </a:txBody>
                      <a:tcPr>
                        <a:solidFill>
                          <a:srgbClr val="A70532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0" baseline="3000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 −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Λ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  <m:r>
                                    <a:rPr lang="en-US" sz="1200" b="0" i="1" baseline="3000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200" baseline="-250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2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(Constraint Gap)</a:t>
                          </a:r>
                        </a:p>
                        <a:p>
                          <a:endParaRPr lang="en-US" sz="1200" baseline="30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0.3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3,752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1,359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Λ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  <m:r>
                                  <a:rPr lang="en-US" sz="1200" b="0" i="1" baseline="3000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baseline="300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(Energy)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baseline="30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u="sng" dirty="0" smtClean="0">
                              <a:solidFill>
                                <a:schemeClr val="tx1"/>
                              </a:solidFill>
                            </a:rPr>
                            <a:t>270</a:t>
                          </a:r>
                          <a:endParaRPr lang="en-US" sz="1200" u="sng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283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u="sng" dirty="0" smtClean="0">
                              <a:solidFill>
                                <a:schemeClr val="tx1"/>
                              </a:solidFill>
                            </a:rPr>
                            <a:t>271</a:t>
                          </a:r>
                          <a:endParaRPr lang="en-US" sz="1200" u="sng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200" baseline="-250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2</a:t>
                          </a:r>
                          <a:endParaRPr lang="en-US" sz="1200" baseline="300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(Pressure)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baseline="30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66,545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132,930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152,560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a typeface="Cambria Math" charset="0"/>
                              <a:cs typeface="Cambria Math" charset="0"/>
                            </a:rPr>
                            <a:t>1</a:t>
                          </a:r>
                          <a:r>
                            <a:rPr lang="en-US" sz="1200" b="0" baseline="300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a typeface="Cambria Math" charset="0"/>
                              <a:cs typeface="Cambria Math" charset="0"/>
                            </a:rPr>
                            <a:t>T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oMath>
                          </a14:m>
                          <a:endParaRPr lang="en-US" sz="1200" baseline="300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(Slack)</a:t>
                          </a:r>
                          <a:endParaRPr lang="en-US" sz="12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-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49,798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37,825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897638"/>
                  </p:ext>
                </p:extLst>
              </p:nvPr>
            </p:nvGraphicFramePr>
            <p:xfrm>
              <a:off x="2133600" y="2810542"/>
              <a:ext cx="4876800" cy="3187827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219200"/>
                    <a:gridCol w="1219200"/>
                    <a:gridCol w="1219200"/>
                    <a:gridCol w="1219200"/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 sz="1200" dirty="0">
                            <a:solidFill>
                              <a:srgbClr val="A70532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Pure Flow</a:t>
                          </a:r>
                          <a:r>
                            <a:rPr lang="en-US" sz="1200" baseline="0" dirty="0" smtClean="0">
                              <a:solidFill>
                                <a:schemeClr val="bg1"/>
                              </a:solidFill>
                            </a:rPr>
                            <a:t> Problem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A705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Convex Relaxation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(w/o</a:t>
                          </a:r>
                          <a:r>
                            <a:rPr lang="en-US" sz="1200" baseline="0" dirty="0" smtClean="0">
                              <a:solidFill>
                                <a:schemeClr val="bg1"/>
                              </a:solidFill>
                            </a:rPr>
                            <a:t> adjusting penalty</a:t>
                          </a:r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solidFill>
                          <a:srgbClr val="A705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Convex Relaxation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</a:rPr>
                            <a:t>(adjusting penalty)</a:t>
                          </a:r>
                        </a:p>
                        <a:p>
                          <a:pPr algn="ctr"/>
                          <a:endParaRPr lang="en-US" sz="1200" dirty="0">
                            <a:solidFill>
                              <a:srgbClr val="A70532"/>
                            </a:solidFill>
                          </a:endParaRPr>
                        </a:p>
                      </a:txBody>
                      <a:tcPr>
                        <a:solidFill>
                          <a:srgbClr val="A70532"/>
                        </a:solidFill>
                      </a:tcPr>
                    </a:tc>
                  </a:tr>
                  <a:tr h="5749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176596" r="-302500" b="-2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0.3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3,752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1,359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  <a:tr h="5749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273684" r="-302500" b="-18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u="sng" dirty="0" smtClean="0">
                              <a:solidFill>
                                <a:schemeClr val="tx1"/>
                              </a:solidFill>
                            </a:rPr>
                            <a:t>270</a:t>
                          </a:r>
                          <a:endParaRPr lang="en-US" sz="1200" u="sng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283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u="sng" dirty="0" smtClean="0">
                              <a:solidFill>
                                <a:schemeClr val="tx1"/>
                              </a:solidFill>
                            </a:rPr>
                            <a:t>271</a:t>
                          </a:r>
                          <a:endParaRPr lang="en-US" sz="1200" u="sng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  <a:tr h="5749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377660" r="-302500" b="-88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66,545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132,930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152,560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" t="-598667" r="-302500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-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49,798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37,825</a:t>
                          </a:r>
                          <a:endParaRPr lang="en-US" sz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798195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relaxation model get almost the same energy as the pure flow model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We pay tradeoff the increase in the objective to satisfy the minimum pressure constraint                 (which pure flow problem does not consider) 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7" t="53240" r="50000" b="35106"/>
          <a:stretch/>
        </p:blipFill>
        <p:spPr>
          <a:xfrm>
            <a:off x="2324100" y="2203449"/>
            <a:ext cx="647700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798195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Since all problems is </a:t>
            </a:r>
            <a:r>
              <a:rPr lang="en-US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convex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we can solve them really fast!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Using convex program solver such as MOSEK,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SeDuMi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 put this into perspective, MINLP formulation solve 88 nodes in 18.2 s (on average)</a:t>
            </a: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Recover the discrete variables can be done in linear time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Numerical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How fast can we solve our model?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302475"/>
              </p:ext>
            </p:extLst>
          </p:nvPr>
        </p:nvGraphicFramePr>
        <p:xfrm>
          <a:off x="2407024" y="2590800"/>
          <a:ext cx="3657600" cy="17678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/>
                <a:gridCol w="1219200"/>
                <a:gridCol w="1219200"/>
              </a:tblGrid>
              <a:tr h="853439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A7053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Small Problem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(272 nodes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276 edges)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A705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Large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Problem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(7876 nodes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8059 edges)</a:t>
                      </a: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A7053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aseline="-25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MOSEK</a:t>
                      </a:r>
                    </a:p>
                    <a:p>
                      <a:endParaRPr lang="en-US" sz="1200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1.63 s</a:t>
                      </a:r>
                      <a:endParaRPr lang="en-US" sz="120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7.07 s</a:t>
                      </a:r>
                      <a:endParaRPr lang="en-US" sz="120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SeDuMi</a:t>
                      </a:r>
                      <a:endParaRPr 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0.74 s</a:t>
                      </a:r>
                      <a:endParaRPr lang="en-US" sz="120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13.6 s</a:t>
                      </a:r>
                      <a:endParaRPr lang="en-US" sz="120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346408"/>
            <a:ext cx="2057400" cy="365125"/>
          </a:xfrm>
        </p:spPr>
        <p:txBody>
          <a:bodyPr/>
          <a:lstStyle/>
          <a:p>
            <a:r>
              <a:rPr lang="en-US" dirty="0" smtClean="0"/>
              <a:t>Source: GHHV12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5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Background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Non-revenue water (NRW)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he difference between the volume of water put into a water distribution system and the value that is billed to customers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Physical losses</a:t>
            </a:r>
          </a:p>
          <a:p>
            <a:pPr marL="742950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Leakage from all parts of the system</a:t>
            </a:r>
          </a:p>
          <a:p>
            <a:pPr marL="742950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Overflows at the utility’s storage tanks</a:t>
            </a:r>
          </a:p>
          <a:p>
            <a:pPr marL="742950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Poor operations and maintenance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rgbClr val="A7053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346408"/>
            <a:ext cx="2057400" cy="365125"/>
          </a:xfrm>
        </p:spPr>
        <p:txBody>
          <a:bodyPr/>
          <a:lstStyle/>
          <a:p>
            <a:r>
              <a:rPr lang="en-US" dirty="0" smtClean="0"/>
              <a:t>Source: World Bank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Non-revenue Water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069" y="3124200"/>
            <a:ext cx="3230880" cy="146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3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Our Contribution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Convex Relaxation Model for Water Supply Network Optimization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Pure flow problem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Convex Relaxation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Solution Recovery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670969" y="4419600"/>
            <a:ext cx="5745161" cy="506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Thank you for listening!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1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Background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346408"/>
            <a:ext cx="2057400" cy="365125"/>
          </a:xfrm>
        </p:spPr>
        <p:txBody>
          <a:bodyPr/>
          <a:lstStyle/>
          <a:p>
            <a:r>
              <a:rPr lang="en-US" dirty="0" smtClean="0"/>
              <a:t>Source: World Bank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Non-revenue Water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72456"/>
            <a:ext cx="4648200" cy="36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0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Background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346408"/>
            <a:ext cx="2057400" cy="365125"/>
          </a:xfrm>
        </p:spPr>
        <p:txBody>
          <a:bodyPr/>
          <a:lstStyle/>
          <a:p>
            <a:r>
              <a:rPr lang="en-US" dirty="0" smtClean="0"/>
              <a:t>Source: World Bank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How Much Water is Lost?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935621"/>
              </p:ext>
            </p:extLst>
          </p:nvPr>
        </p:nvGraphicFramePr>
        <p:xfrm>
          <a:off x="1524000" y="2711144"/>
          <a:ext cx="6096000" cy="210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A7053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Supplied Population (millions)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A705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System input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(l/capita/day)</a:t>
                      </a:r>
                    </a:p>
                  </a:txBody>
                  <a:tcPr>
                    <a:solidFill>
                      <a:srgbClr val="A705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Level of NRW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(% of system input)</a:t>
                      </a:r>
                    </a:p>
                    <a:p>
                      <a:pPr algn="ctr"/>
                      <a:endParaRPr lang="en-US" sz="1200" dirty="0">
                        <a:solidFill>
                          <a:srgbClr val="A70532"/>
                        </a:solidFill>
                      </a:endParaRPr>
                    </a:p>
                  </a:txBody>
                  <a:tcPr>
                    <a:solidFill>
                      <a:srgbClr val="A705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Volume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(billion of m</a:t>
                      </a:r>
                      <a:r>
                        <a:rPr lang="en-US" sz="1200" baseline="30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/year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ctr"/>
                      <a:endParaRPr lang="en-US" sz="1200" dirty="0">
                        <a:solidFill>
                          <a:srgbClr val="A70532"/>
                        </a:solidFill>
                      </a:endParaRPr>
                    </a:p>
                  </a:txBody>
                  <a:tcPr>
                    <a:solidFill>
                      <a:srgbClr val="A7053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Developed countries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744.8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300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15 %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9.8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Eurasia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178.0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500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30 %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6.8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Developing</a:t>
                      </a:r>
                      <a:r>
                        <a:rPr lang="en-US" sz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countries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837.2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250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35 %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16.1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US$ 14 billion is lost every year by water utilities around the world</a:t>
            </a:r>
            <a:r>
              <a:rPr lang="mr-I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Water Supply Network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Better Operative Planning?</a:t>
            </a:r>
          </a:p>
          <a:p>
            <a:pPr marL="742950" lvl="2" indent="-285750">
              <a:lnSpc>
                <a:spcPct val="100000"/>
              </a:lnSpc>
              <a:spcBef>
                <a:spcPts val="120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Majority of leakage is due to </a:t>
            </a:r>
            <a:r>
              <a:rPr lang="en-US" sz="1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unnecessarily high pressures and water flow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in the network</a:t>
            </a: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Difficulties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2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Hourly demand forecast (at low demand vs. at peak demand)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Ensure that requested water is transported from the source to the consumers        with necessary pressure and flow</a:t>
            </a: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Many related elements 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Pumps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Valves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Tanks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Water sources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Consumers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The Technical Issues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8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Water Supply Network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Elements in the Network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84061" cy="4160708"/>
          </a:xfrm>
          <a:prstGeom prst="rect">
            <a:avLst/>
          </a:prstGeom>
        </p:spPr>
      </p:pic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346408"/>
            <a:ext cx="2057400" cy="365125"/>
          </a:xfrm>
        </p:spPr>
        <p:txBody>
          <a:bodyPr/>
          <a:lstStyle/>
          <a:p>
            <a:r>
              <a:rPr lang="en-US" dirty="0" smtClean="0"/>
              <a:t>Source: GHHV12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23801" y="4953000"/>
            <a:ext cx="662399" cy="507111"/>
          </a:xfrm>
          <a:prstGeom prst="rect">
            <a:avLst/>
          </a:prstGeom>
          <a:solidFill>
            <a:srgbClr val="FFADC1">
              <a:alpha val="12000"/>
            </a:srgbClr>
          </a:solidFill>
          <a:ln>
            <a:solidFill>
              <a:srgbClr val="A70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99801" y="2236089"/>
            <a:ext cx="662399" cy="507111"/>
          </a:xfrm>
          <a:prstGeom prst="rect">
            <a:avLst/>
          </a:prstGeom>
          <a:solidFill>
            <a:srgbClr val="FFADC1">
              <a:alpha val="12000"/>
            </a:srgbClr>
          </a:solidFill>
          <a:ln>
            <a:solidFill>
              <a:srgbClr val="A70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8600" y="1536940"/>
            <a:ext cx="1978202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Tanks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act as both water sources and consumers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Turn open/close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19800" y="1790369"/>
            <a:ext cx="662399" cy="507111"/>
          </a:xfrm>
          <a:prstGeom prst="rect">
            <a:avLst/>
          </a:prstGeom>
          <a:solidFill>
            <a:srgbClr val="FFADC1">
              <a:alpha val="12000"/>
            </a:srgbClr>
          </a:solidFill>
          <a:ln>
            <a:solidFill>
              <a:srgbClr val="A70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57950" y="3215302"/>
            <a:ext cx="662399" cy="507111"/>
          </a:xfrm>
          <a:prstGeom prst="rect">
            <a:avLst/>
          </a:prstGeom>
          <a:solidFill>
            <a:srgbClr val="FFADC1">
              <a:alpha val="12000"/>
            </a:srgbClr>
          </a:solidFill>
          <a:ln>
            <a:solidFill>
              <a:srgbClr val="A70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84790" y="5268458"/>
            <a:ext cx="662399" cy="507111"/>
          </a:xfrm>
          <a:prstGeom prst="rect">
            <a:avLst/>
          </a:prstGeom>
          <a:solidFill>
            <a:srgbClr val="FFADC1">
              <a:alpha val="12000"/>
            </a:srgbClr>
          </a:solidFill>
          <a:ln>
            <a:solidFill>
              <a:srgbClr val="A70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315733" y="4726697"/>
            <a:ext cx="1978202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Pumps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 pressure at the outgoing end of the pipe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Turn on/off 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93065" y="1571071"/>
            <a:ext cx="197820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Valves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 the flow in the pipe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Turn on/off 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400" y="3732725"/>
            <a:ext cx="197820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Have demands and pressure requirements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47189" y="5720439"/>
            <a:ext cx="197820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Water 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Supply water to the network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9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/>
      <p:bldP spid="20" grpId="0" animBg="1"/>
      <p:bldP spid="22" grpId="0" animBg="1"/>
      <p:bldP spid="24" grpId="0" animBg="1"/>
      <p:bldP spid="26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Water Supply Network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Objective and Decision variables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Minimizing the total energy loss within the network</a:t>
                </a: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Find the optimal pressures and flow in the network</a:t>
                </a:r>
              </a:p>
              <a:p>
                <a:pPr marL="742950" lvl="2" indent="-285750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Ensure that requested water is transported from the source to the consumers        with necessary pressure and flow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Decision variables</a:t>
                </a: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Continuous: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𝑞</m:t>
                    </m:r>
                  </m:oMath>
                </a14:m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  -   flow in each edge                                                                   </a:t>
                </a:r>
              </a:p>
              <a:p>
                <a:pPr marL="1371600" lvl="5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charset="0"/>
                    <a:cs typeface="Calibri" charset="0"/>
                  </a:rPr>
                  <a:t>	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h</m:t>
                    </m:r>
                  </m:oMath>
                </a14:m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 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-   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pressure 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at each 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node </a:t>
                </a:r>
              </a:p>
              <a:p>
                <a:pPr marL="742950" lvl="3" indent="-28575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Discrete:            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𝑥</m:t>
                    </m:r>
                    <m:r>
                      <a:rPr lang="en-US" sz="1600" i="1" baseline="-25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𝑝𝑢𝑚</m:t>
                    </m:r>
                    <m:r>
                      <a:rPr lang="en-US" sz="1600" b="0" i="1" baseline="-25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{0, 1}</m:t>
                    </m:r>
                  </m:oMath>
                </a14:m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  -   to turn off/on each pump</a:t>
                </a:r>
              </a:p>
              <a:p>
                <a:pPr marL="457200" lvl="3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1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charset="0"/>
                    <a:cs typeface="Calibri" charset="0"/>
                  </a:rPr>
                  <a:t>	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𝑦</m:t>
                    </m:r>
                    <m:r>
                      <a:rPr lang="en-US" sz="1600" b="0" i="1" baseline="-25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𝑣𝑎𝑙𝑣𝑒</m:t>
                    </m:r>
                    <m:r>
                      <a:rPr lang="en-US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{0, 1}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  -   to turn off/on each 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valve </a:t>
                </a:r>
              </a:p>
              <a:p>
                <a:pPr marL="457200" lvl="3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1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charset="0"/>
                    <a:cs typeface="Calibri" charset="0"/>
                  </a:rPr>
                  <a:t>		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𝑧</m:t>
                    </m:r>
                    <m:r>
                      <a:rPr lang="en-US" sz="1600" b="0" i="1" baseline="-25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libri" charset="0"/>
                        <a:cs typeface="Calibri" charset="0"/>
                      </a:rPr>
                      <m:t>𝑡𝑎𝑛𝑘</m:t>
                    </m:r>
                    <m:r>
                      <a:rPr lang="en-US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{0, 1}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   -   to 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indicate tank as consumer or water source</a:t>
                </a:r>
                <a:endPara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0">
                <a:blip r:embed="rId4"/>
                <a:stretch>
                  <a:fillRect l="-773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0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86700" cy="5334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Water Supply Network Model</a:t>
            </a:r>
            <a:endParaRPr lang="en-US" sz="2000" b="1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51E38-E3F6-5642-A351-553188D67F4B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200" y="1172369"/>
            <a:ext cx="8991600" cy="76200"/>
          </a:xfrm>
          <a:prstGeom prst="rect">
            <a:avLst/>
          </a:prstGeom>
          <a:solidFill>
            <a:srgbClr val="FFA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64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143000"/>
            <a:ext cx="8991600" cy="76200"/>
          </a:xfrm>
          <a:prstGeom prst="rect">
            <a:avLst/>
          </a:prstGeom>
          <a:solidFill>
            <a:srgbClr val="A70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6400800"/>
            <a:ext cx="1943100" cy="27953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1000" y="762000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A70532"/>
                </a:solidFill>
                <a:latin typeface="Arial" charset="0"/>
                <a:ea typeface="Arial" charset="0"/>
                <a:cs typeface="Arial" charset="0"/>
              </a:rPr>
              <a:t>Complexities</a:t>
            </a:r>
            <a:endParaRPr lang="en-US" sz="1400" dirty="0">
              <a:solidFill>
                <a:srgbClr val="A7053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problem features</a:t>
            </a: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iscrete and continuous decisions</a:t>
            </a:r>
          </a:p>
          <a:p>
            <a:pPr marL="742950" lvl="3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onconvex objective function</a:t>
            </a:r>
          </a:p>
          <a:p>
            <a:pPr marL="742950" lvl="2" indent="-28575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onlinear constraints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Can be modeled as </a:t>
            </a:r>
          </a:p>
          <a:p>
            <a:pPr marL="742950" lvl="3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nonconvex mixed-integer nonlinear program (MINLP) [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Gleixner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et al. 12]</a:t>
            </a:r>
          </a:p>
          <a:p>
            <a:pPr marL="1200150" lvl="4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accurate, but too complex for large problem  </a:t>
            </a:r>
          </a:p>
          <a:p>
            <a:pPr marL="742950" lvl="3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nonlinear program (NLP) [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Burgschweiger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et al. 04]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200150" lvl="4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ocally optimal solution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742950" lvl="3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0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</TotalTime>
  <Words>1243</Words>
  <Application>Microsoft Macintosh PowerPoint</Application>
  <PresentationFormat>Overhead</PresentationFormat>
  <Paragraphs>380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Cambria Math</vt:lpstr>
      <vt:lpstr>Arial</vt:lpstr>
      <vt:lpstr>Office Theme</vt:lpstr>
      <vt:lpstr>Water Supply Network Optimization</vt:lpstr>
      <vt:lpstr>Agenda</vt:lpstr>
      <vt:lpstr>Background</vt:lpstr>
      <vt:lpstr>Background</vt:lpstr>
      <vt:lpstr>Background</vt:lpstr>
      <vt:lpstr>Water Supply Network</vt:lpstr>
      <vt:lpstr>Water Supply Network Model</vt:lpstr>
      <vt:lpstr>Water Supply Network Model</vt:lpstr>
      <vt:lpstr>Water Supply Network Model</vt:lpstr>
      <vt:lpstr>Water Supply Network Model</vt:lpstr>
      <vt:lpstr>Our Convex Model</vt:lpstr>
      <vt:lpstr>Mathematical Model</vt:lpstr>
      <vt:lpstr>Mathematical Model</vt:lpstr>
      <vt:lpstr>Mathematical Model</vt:lpstr>
      <vt:lpstr>Mathematical Model</vt:lpstr>
      <vt:lpstr>Our Convex Model</vt:lpstr>
      <vt:lpstr>Predirection</vt:lpstr>
      <vt:lpstr>Predirection</vt:lpstr>
      <vt:lpstr>Predirection</vt:lpstr>
      <vt:lpstr>Our Convex Model</vt:lpstr>
      <vt:lpstr>Convex Relaxation</vt:lpstr>
      <vt:lpstr>Convex Relaxation</vt:lpstr>
      <vt:lpstr>Convex Relaxation</vt:lpstr>
      <vt:lpstr>Our Convex Model</vt:lpstr>
      <vt:lpstr>Solution Recovery</vt:lpstr>
      <vt:lpstr>Solution Recovery</vt:lpstr>
      <vt:lpstr>Numerical Example</vt:lpstr>
      <vt:lpstr>Numerical Example</vt:lpstr>
      <vt:lpstr>Numerical Example</vt:lpstr>
      <vt:lpstr>Our Contribution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Supply Network Optimization</dc:title>
  <dc:creator>Guangjun Su</dc:creator>
  <cp:lastModifiedBy>Mike Phulsuksombati</cp:lastModifiedBy>
  <cp:revision>71</cp:revision>
  <dcterms:created xsi:type="dcterms:W3CDTF">2017-03-24T11:52:15Z</dcterms:created>
  <dcterms:modified xsi:type="dcterms:W3CDTF">2017-03-27T06:51:16Z</dcterms:modified>
</cp:coreProperties>
</file>